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e72d5290ed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e72d5290ed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e72d5290ed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e72d5290ed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e72d5290ed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Google Shape;354;ge72d5290ed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ge71c7e1979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1" name="Google Shape;381;ge71c7e1979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b8448ecc3d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b8448ecc3d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e716100f18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e716100f18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e716100f18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e716100f18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e716100f18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e716100f18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e71c7e1979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e71c7e1979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e72d5290ed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e72d5290ed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e71c7e1979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e71c7e1979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e72d5290ed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e72d5290ed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6.png"/><Relationship Id="rId6" Type="http://schemas.openxmlformats.org/officeDocument/2006/relationships/image" Target="../media/image5.png"/><Relationship Id="rId7" Type="http://schemas.openxmlformats.org/officeDocument/2006/relationships/image" Target="../media/image4.png"/><Relationship Id="rId8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1.png"/><Relationship Id="rId5" Type="http://schemas.openxmlformats.org/officeDocument/2006/relationships/image" Target="../media/image6.png"/><Relationship Id="rId6" Type="http://schemas.openxmlformats.org/officeDocument/2006/relationships/image" Target="../media/image5.png"/><Relationship Id="rId7" Type="http://schemas.openxmlformats.org/officeDocument/2006/relationships/image" Target="../media/image4.png"/><Relationship Id="rId8" Type="http://schemas.openxmlformats.org/officeDocument/2006/relationships/image" Target="../media/image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6.png"/><Relationship Id="rId6" Type="http://schemas.openxmlformats.org/officeDocument/2006/relationships/image" Target="../media/image5.png"/><Relationship Id="rId7" Type="http://schemas.openxmlformats.org/officeDocument/2006/relationships/image" Target="../media/image4.png"/><Relationship Id="rId8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6.png"/><Relationship Id="rId6" Type="http://schemas.openxmlformats.org/officeDocument/2006/relationships/image" Target="../media/image5.png"/><Relationship Id="rId7" Type="http://schemas.openxmlformats.org/officeDocument/2006/relationships/image" Target="../media/image4.png"/><Relationship Id="rId8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6.png"/><Relationship Id="rId6" Type="http://schemas.openxmlformats.org/officeDocument/2006/relationships/image" Target="../media/image5.png"/><Relationship Id="rId7" Type="http://schemas.openxmlformats.org/officeDocument/2006/relationships/image" Target="../media/image4.png"/><Relationship Id="rId8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6.png"/><Relationship Id="rId6" Type="http://schemas.openxmlformats.org/officeDocument/2006/relationships/image" Target="../media/image5.png"/><Relationship Id="rId7" Type="http://schemas.openxmlformats.org/officeDocument/2006/relationships/image" Target="../media/image4.png"/><Relationship Id="rId8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6.png"/><Relationship Id="rId6" Type="http://schemas.openxmlformats.org/officeDocument/2006/relationships/image" Target="../media/image5.png"/><Relationship Id="rId7" Type="http://schemas.openxmlformats.org/officeDocument/2006/relationships/image" Target="../media/image4.png"/><Relationship Id="rId8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1.png"/><Relationship Id="rId5" Type="http://schemas.openxmlformats.org/officeDocument/2006/relationships/image" Target="../media/image6.png"/><Relationship Id="rId6" Type="http://schemas.openxmlformats.org/officeDocument/2006/relationships/image" Target="../media/image5.png"/><Relationship Id="rId7" Type="http://schemas.openxmlformats.org/officeDocument/2006/relationships/image" Target="../media/image4.png"/><Relationship Id="rId8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6.png"/><Relationship Id="rId6" Type="http://schemas.openxmlformats.org/officeDocument/2006/relationships/image" Target="../media/image5.png"/><Relationship Id="rId7" Type="http://schemas.openxmlformats.org/officeDocument/2006/relationships/image" Target="../media/image4.png"/><Relationship Id="rId8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6.png"/><Relationship Id="rId6" Type="http://schemas.openxmlformats.org/officeDocument/2006/relationships/image" Target="../media/image5.png"/><Relationship Id="rId7" Type="http://schemas.openxmlformats.org/officeDocument/2006/relationships/image" Target="../media/image4.png"/><Relationship Id="rId8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6.png"/><Relationship Id="rId6" Type="http://schemas.openxmlformats.org/officeDocument/2006/relationships/image" Target="../media/image5.png"/><Relationship Id="rId7" Type="http://schemas.openxmlformats.org/officeDocument/2006/relationships/image" Target="../media/image4.png"/><Relationship Id="rId8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1.png"/><Relationship Id="rId5" Type="http://schemas.openxmlformats.org/officeDocument/2006/relationships/image" Target="../media/image6.png"/><Relationship Id="rId6" Type="http://schemas.openxmlformats.org/officeDocument/2006/relationships/image" Target="../media/image5.png"/><Relationship Id="rId7" Type="http://schemas.openxmlformats.org/officeDocument/2006/relationships/image" Target="../media/image4.png"/><Relationship Id="rId8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1.png"/><Relationship Id="rId5" Type="http://schemas.openxmlformats.org/officeDocument/2006/relationships/image" Target="../media/image6.png"/><Relationship Id="rId6" Type="http://schemas.openxmlformats.org/officeDocument/2006/relationships/image" Target="../media/image5.png"/><Relationship Id="rId7" Type="http://schemas.openxmlformats.org/officeDocument/2006/relationships/image" Target="../media/image4.png"/><Relationship Id="rId8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 rot="-6599135">
            <a:off x="-849191" y="1450070"/>
            <a:ext cx="592480" cy="592480"/>
          </a:xfrm>
          <a:prstGeom prst="ellipse">
            <a:avLst/>
          </a:prstGeom>
          <a:solidFill>
            <a:srgbClr val="1155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 rot="-6597823">
            <a:off x="2359149" y="1686794"/>
            <a:ext cx="984989" cy="1012414"/>
          </a:xfrm>
          <a:prstGeom prst="ellipse">
            <a:avLst/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3232977" y="424126"/>
            <a:ext cx="4501500" cy="4199700"/>
          </a:xfrm>
          <a:prstGeom prst="ellipse">
            <a:avLst/>
          </a:prstGeom>
          <a:solidFill>
            <a:srgbClr val="CC0000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2326400" y="3148550"/>
            <a:ext cx="1838700" cy="1773600"/>
          </a:xfrm>
          <a:prstGeom prst="ellipse">
            <a:avLst/>
          </a:prstGeom>
          <a:solidFill>
            <a:srgbClr val="073763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/>
          </a:p>
        </p:txBody>
      </p:sp>
      <p:sp>
        <p:nvSpPr>
          <p:cNvPr id="58" name="Google Shape;58;p13"/>
          <p:cNvSpPr/>
          <p:nvPr/>
        </p:nvSpPr>
        <p:spPr>
          <a:xfrm>
            <a:off x="6783750" y="81500"/>
            <a:ext cx="1914900" cy="1914900"/>
          </a:xfrm>
          <a:prstGeom prst="donut">
            <a:avLst>
              <a:gd fmla="val 25000" name="adj"/>
            </a:avLst>
          </a:prstGeom>
          <a:solidFill>
            <a:srgbClr val="1C4587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2890050" y="1709125"/>
            <a:ext cx="5040900" cy="18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rgbClr val="FFFFFF"/>
                </a:solidFill>
              </a:rPr>
              <a:t>List Of Figure &amp; Tables In The Dissertation</a:t>
            </a:r>
            <a:endParaRPr b="1" sz="13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 rotWithShape="1">
          <a:blip r:embed="rId3">
            <a:alphaModFix/>
          </a:blip>
          <a:srcRect b="0" l="0" r="3716" t="0"/>
          <a:stretch/>
        </p:blipFill>
        <p:spPr>
          <a:xfrm rot="-1225023">
            <a:off x="2022730" y="1290924"/>
            <a:ext cx="1014165" cy="457577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 rot="279706">
            <a:off x="-225621" y="1956358"/>
            <a:ext cx="686571" cy="109284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900">
                <a:solidFill>
                  <a:srgbClr val="CC0000"/>
                </a:solidFill>
              </a:rPr>
              <a:t>?</a:t>
            </a:r>
            <a:endParaRPr sz="5900">
              <a:solidFill>
                <a:srgbClr val="CC0000"/>
              </a:solidFill>
            </a:endParaRPr>
          </a:p>
        </p:txBody>
      </p:sp>
      <p:pic>
        <p:nvPicPr>
          <p:cNvPr id="62" name="Google Shape;6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558600" y="3824869"/>
            <a:ext cx="1146750" cy="1173581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3"/>
          <p:cNvSpPr txBox="1"/>
          <p:nvPr/>
        </p:nvSpPr>
        <p:spPr>
          <a:xfrm flipH="1" rot="-1876488">
            <a:off x="813001" y="3079330"/>
            <a:ext cx="379086" cy="11080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6000">
                <a:solidFill>
                  <a:srgbClr val="073763"/>
                </a:solidFill>
              </a:rPr>
              <a:t>!</a:t>
            </a:r>
            <a:endParaRPr sz="6000">
              <a:solidFill>
                <a:srgbClr val="073763"/>
              </a:solidFill>
            </a:endParaRPr>
          </a:p>
        </p:txBody>
      </p:sp>
      <p:sp>
        <p:nvSpPr>
          <p:cNvPr id="64" name="Google Shape;64;p13"/>
          <p:cNvSpPr/>
          <p:nvPr/>
        </p:nvSpPr>
        <p:spPr>
          <a:xfrm rot="-6598506">
            <a:off x="-122541" y="-54993"/>
            <a:ext cx="367083" cy="365187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 rot="-6598254">
            <a:off x="953316" y="2259598"/>
            <a:ext cx="481345" cy="468248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 txBox="1"/>
          <p:nvPr/>
        </p:nvSpPr>
        <p:spPr>
          <a:xfrm rot="994192">
            <a:off x="8119919" y="3372850"/>
            <a:ext cx="521768" cy="9233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solidFill>
                  <a:srgbClr val="073763"/>
                </a:solidFill>
              </a:rPr>
              <a:t>!</a:t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 rot="-6598088">
            <a:off x="8725498" y="265623"/>
            <a:ext cx="294292" cy="263356"/>
          </a:xfrm>
          <a:prstGeom prst="ellipse">
            <a:avLst/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8" name="Google Shape;68;p13"/>
          <p:cNvPicPr preferRelativeResize="0"/>
          <p:nvPr/>
        </p:nvPicPr>
        <p:blipFill rotWithShape="1">
          <a:blip r:embed="rId3">
            <a:alphaModFix/>
          </a:blip>
          <a:srcRect b="0" l="0" r="5829" t="0"/>
          <a:stretch/>
        </p:blipFill>
        <p:spPr>
          <a:xfrm rot="7906388">
            <a:off x="8247522" y="1494625"/>
            <a:ext cx="991906" cy="45757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3"/>
          <p:cNvSpPr/>
          <p:nvPr/>
        </p:nvSpPr>
        <p:spPr>
          <a:xfrm rot="-6597214">
            <a:off x="1365520" y="4749681"/>
            <a:ext cx="447461" cy="468632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1302271">
            <a:off x="3742800" y="-210139"/>
            <a:ext cx="631400" cy="67547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3"/>
          <p:cNvSpPr txBox="1"/>
          <p:nvPr/>
        </p:nvSpPr>
        <p:spPr>
          <a:xfrm rot="3886993">
            <a:off x="2569138" y="96516"/>
            <a:ext cx="701336" cy="11082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rgbClr val="CC0000"/>
                </a:solidFill>
              </a:rPr>
              <a:t>!</a:t>
            </a:r>
            <a:endParaRPr sz="2600">
              <a:solidFill>
                <a:srgbClr val="CC0000"/>
              </a:solidFill>
            </a:endParaRPr>
          </a:p>
        </p:txBody>
      </p:sp>
      <p:pic>
        <p:nvPicPr>
          <p:cNvPr id="72" name="Google Shape;72;p13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428075" y="395925"/>
            <a:ext cx="1580130" cy="127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3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4693900" y="4730244"/>
            <a:ext cx="759000" cy="610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3"/>
          <p:cNvPicPr preferRelativeResize="0"/>
          <p:nvPr/>
        </p:nvPicPr>
        <p:blipFill rotWithShape="1">
          <a:blip r:embed="rId7">
            <a:alphaModFix/>
          </a:blip>
          <a:srcRect b="0" l="0" r="1671" t="10080"/>
          <a:stretch/>
        </p:blipFill>
        <p:spPr>
          <a:xfrm>
            <a:off x="7930938" y="2536513"/>
            <a:ext cx="899700" cy="675569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3788461">
            <a:off x="6545966" y="4342656"/>
            <a:ext cx="830519" cy="849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99050" y="3985645"/>
            <a:ext cx="1002051" cy="978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2"/>
          <p:cNvSpPr/>
          <p:nvPr/>
        </p:nvSpPr>
        <p:spPr>
          <a:xfrm rot="-6596014">
            <a:off x="-1794404" y="2134400"/>
            <a:ext cx="1037455" cy="1037455"/>
          </a:xfrm>
          <a:prstGeom prst="ellipse">
            <a:avLst/>
          </a:prstGeom>
          <a:solidFill>
            <a:srgbClr val="3C78D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22"/>
          <p:cNvSpPr/>
          <p:nvPr/>
        </p:nvSpPr>
        <p:spPr>
          <a:xfrm rot="-6599135">
            <a:off x="-849191" y="1450070"/>
            <a:ext cx="592480" cy="592480"/>
          </a:xfrm>
          <a:prstGeom prst="ellipse">
            <a:avLst/>
          </a:prstGeom>
          <a:solidFill>
            <a:srgbClr val="1155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22"/>
          <p:cNvSpPr/>
          <p:nvPr/>
        </p:nvSpPr>
        <p:spPr>
          <a:xfrm>
            <a:off x="2590350" y="4575400"/>
            <a:ext cx="1146900" cy="1173600"/>
          </a:xfrm>
          <a:prstGeom prst="ellipse">
            <a:avLst/>
          </a:prstGeom>
          <a:solidFill>
            <a:srgbClr val="073763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/>
          </a:p>
        </p:txBody>
      </p:sp>
      <p:sp>
        <p:nvSpPr>
          <p:cNvPr id="305" name="Google Shape;305;p22"/>
          <p:cNvSpPr/>
          <p:nvPr/>
        </p:nvSpPr>
        <p:spPr>
          <a:xfrm>
            <a:off x="6848050" y="-306825"/>
            <a:ext cx="1914900" cy="1914900"/>
          </a:xfrm>
          <a:prstGeom prst="donut">
            <a:avLst>
              <a:gd fmla="val 25000" name="adj"/>
            </a:avLst>
          </a:prstGeom>
          <a:solidFill>
            <a:srgbClr val="1C4587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06" name="Google Shape;306;p22"/>
          <p:cNvPicPr preferRelativeResize="0"/>
          <p:nvPr/>
        </p:nvPicPr>
        <p:blipFill rotWithShape="1">
          <a:blip r:embed="rId3">
            <a:alphaModFix/>
          </a:blip>
          <a:srcRect b="0" l="0" r="24282" t="0"/>
          <a:stretch/>
        </p:blipFill>
        <p:spPr>
          <a:xfrm flipH="1" rot="3133154">
            <a:off x="3429122" y="4397155"/>
            <a:ext cx="870083" cy="499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236205">
            <a:off x="6485575" y="4167794"/>
            <a:ext cx="936000" cy="957906"/>
          </a:xfrm>
          <a:prstGeom prst="rect">
            <a:avLst/>
          </a:prstGeom>
          <a:noFill/>
          <a:ln>
            <a:noFill/>
          </a:ln>
        </p:spPr>
      </p:pic>
      <p:sp>
        <p:nvSpPr>
          <p:cNvPr id="308" name="Google Shape;308;p22"/>
          <p:cNvSpPr txBox="1"/>
          <p:nvPr/>
        </p:nvSpPr>
        <p:spPr>
          <a:xfrm rot="279706">
            <a:off x="-225621" y="1956358"/>
            <a:ext cx="686571" cy="109284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900">
                <a:solidFill>
                  <a:srgbClr val="CC0000"/>
                </a:solidFill>
              </a:rPr>
              <a:t>?</a:t>
            </a:r>
            <a:endParaRPr sz="5900">
              <a:solidFill>
                <a:srgbClr val="CC0000"/>
              </a:solidFill>
            </a:endParaRPr>
          </a:p>
        </p:txBody>
      </p:sp>
      <p:pic>
        <p:nvPicPr>
          <p:cNvPr id="309" name="Google Shape;309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558600" y="3824869"/>
            <a:ext cx="1146750" cy="1173581"/>
          </a:xfrm>
          <a:prstGeom prst="rect">
            <a:avLst/>
          </a:prstGeom>
          <a:noFill/>
          <a:ln>
            <a:noFill/>
          </a:ln>
        </p:spPr>
      </p:pic>
      <p:sp>
        <p:nvSpPr>
          <p:cNvPr id="310" name="Google Shape;310;p22"/>
          <p:cNvSpPr txBox="1"/>
          <p:nvPr/>
        </p:nvSpPr>
        <p:spPr>
          <a:xfrm flipH="1" rot="-1876488">
            <a:off x="653301" y="3654380"/>
            <a:ext cx="379086" cy="11080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rgbClr val="073763"/>
                </a:solidFill>
              </a:rPr>
              <a:t>!</a:t>
            </a:r>
            <a:endParaRPr sz="6000">
              <a:solidFill>
                <a:srgbClr val="073763"/>
              </a:solidFill>
            </a:endParaRPr>
          </a:p>
        </p:txBody>
      </p:sp>
      <p:sp>
        <p:nvSpPr>
          <p:cNvPr id="311" name="Google Shape;311;p22"/>
          <p:cNvSpPr/>
          <p:nvPr/>
        </p:nvSpPr>
        <p:spPr>
          <a:xfrm rot="-6598506">
            <a:off x="-122541" y="-54993"/>
            <a:ext cx="367083" cy="365187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22"/>
          <p:cNvSpPr/>
          <p:nvPr/>
        </p:nvSpPr>
        <p:spPr>
          <a:xfrm rot="-6598254">
            <a:off x="356866" y="1585673"/>
            <a:ext cx="481345" cy="468248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22"/>
          <p:cNvSpPr txBox="1"/>
          <p:nvPr/>
        </p:nvSpPr>
        <p:spPr>
          <a:xfrm rot="994192">
            <a:off x="8119919" y="3372850"/>
            <a:ext cx="521768" cy="9233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solidFill>
                  <a:srgbClr val="073763"/>
                </a:solidFill>
              </a:rPr>
              <a:t>!</a:t>
            </a:r>
            <a:endParaRPr/>
          </a:p>
        </p:txBody>
      </p:sp>
      <p:sp>
        <p:nvSpPr>
          <p:cNvPr id="314" name="Google Shape;314;p22"/>
          <p:cNvSpPr/>
          <p:nvPr/>
        </p:nvSpPr>
        <p:spPr>
          <a:xfrm rot="-6598088">
            <a:off x="8725498" y="265623"/>
            <a:ext cx="294292" cy="263356"/>
          </a:xfrm>
          <a:prstGeom prst="ellipse">
            <a:avLst/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15" name="Google Shape;315;p22"/>
          <p:cNvPicPr preferRelativeResize="0"/>
          <p:nvPr/>
        </p:nvPicPr>
        <p:blipFill rotWithShape="1">
          <a:blip r:embed="rId3">
            <a:alphaModFix/>
          </a:blip>
          <a:srcRect b="0" l="0" r="5829" t="0"/>
          <a:stretch/>
        </p:blipFill>
        <p:spPr>
          <a:xfrm rot="7906388">
            <a:off x="8240897" y="1225600"/>
            <a:ext cx="991906" cy="457575"/>
          </a:xfrm>
          <a:prstGeom prst="rect">
            <a:avLst/>
          </a:prstGeom>
          <a:noFill/>
          <a:ln>
            <a:noFill/>
          </a:ln>
        </p:spPr>
      </p:pic>
      <p:sp>
        <p:nvSpPr>
          <p:cNvPr id="316" name="Google Shape;316;p22"/>
          <p:cNvSpPr/>
          <p:nvPr/>
        </p:nvSpPr>
        <p:spPr>
          <a:xfrm rot="-6597214">
            <a:off x="1365520" y="4749681"/>
            <a:ext cx="447461" cy="468632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17" name="Google Shape;317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1302271">
            <a:off x="3754175" y="-344152"/>
            <a:ext cx="631400" cy="675475"/>
          </a:xfrm>
          <a:prstGeom prst="rect">
            <a:avLst/>
          </a:prstGeom>
          <a:noFill/>
          <a:ln>
            <a:noFill/>
          </a:ln>
        </p:spPr>
      </p:pic>
      <p:sp>
        <p:nvSpPr>
          <p:cNvPr id="318" name="Google Shape;318;p22"/>
          <p:cNvSpPr txBox="1"/>
          <p:nvPr/>
        </p:nvSpPr>
        <p:spPr>
          <a:xfrm rot="3886993">
            <a:off x="2317913" y="-459"/>
            <a:ext cx="701336" cy="11082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rgbClr val="CC0000"/>
                </a:solidFill>
              </a:rPr>
              <a:t>!</a:t>
            </a:r>
            <a:endParaRPr sz="2600">
              <a:solidFill>
                <a:srgbClr val="CC0000"/>
              </a:solidFill>
            </a:endParaRPr>
          </a:p>
        </p:txBody>
      </p:sp>
      <p:pic>
        <p:nvPicPr>
          <p:cNvPr id="319" name="Google Shape;319;p22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295300" y="189275"/>
            <a:ext cx="1146750" cy="922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Google Shape;320;p22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5532100" y="4730244"/>
            <a:ext cx="759000" cy="610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p22"/>
          <p:cNvPicPr preferRelativeResize="0"/>
          <p:nvPr/>
        </p:nvPicPr>
        <p:blipFill rotWithShape="1">
          <a:blip r:embed="rId7">
            <a:alphaModFix/>
          </a:blip>
          <a:srcRect b="0" l="0" r="1671" t="10080"/>
          <a:stretch/>
        </p:blipFill>
        <p:spPr>
          <a:xfrm>
            <a:off x="7930938" y="2536513"/>
            <a:ext cx="899700" cy="675569"/>
          </a:xfrm>
          <a:prstGeom prst="rect">
            <a:avLst/>
          </a:prstGeom>
          <a:noFill/>
          <a:ln>
            <a:noFill/>
          </a:ln>
        </p:spPr>
      </p:pic>
      <p:sp>
        <p:nvSpPr>
          <p:cNvPr id="322" name="Google Shape;322;p22"/>
          <p:cNvSpPr txBox="1"/>
          <p:nvPr/>
        </p:nvSpPr>
        <p:spPr>
          <a:xfrm>
            <a:off x="1765175" y="476450"/>
            <a:ext cx="4995000" cy="10773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rgbClr val="FFFFFF"/>
                </a:solidFill>
              </a:rPr>
              <a:t>Dialogue Box For Table Of Figures In Microsoft Word</a:t>
            </a:r>
            <a:endParaRPr sz="100">
              <a:solidFill>
                <a:srgbClr val="FFFFFF"/>
              </a:solidFill>
            </a:endParaRPr>
          </a:p>
        </p:txBody>
      </p:sp>
      <p:pic>
        <p:nvPicPr>
          <p:cNvPr id="323" name="Google Shape;323;p2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467351" y="1621925"/>
            <a:ext cx="3537776" cy="3376722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p2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999050" y="3985645"/>
            <a:ext cx="1002051" cy="978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23"/>
          <p:cNvSpPr/>
          <p:nvPr/>
        </p:nvSpPr>
        <p:spPr>
          <a:xfrm rot="-6596014">
            <a:off x="-1794404" y="2134400"/>
            <a:ext cx="1037455" cy="1037455"/>
          </a:xfrm>
          <a:prstGeom prst="ellipse">
            <a:avLst/>
          </a:prstGeom>
          <a:solidFill>
            <a:srgbClr val="3C78D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23"/>
          <p:cNvSpPr/>
          <p:nvPr/>
        </p:nvSpPr>
        <p:spPr>
          <a:xfrm rot="-6599135">
            <a:off x="-849191" y="1450070"/>
            <a:ext cx="592480" cy="592480"/>
          </a:xfrm>
          <a:prstGeom prst="ellipse">
            <a:avLst/>
          </a:prstGeom>
          <a:solidFill>
            <a:srgbClr val="1155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23"/>
          <p:cNvSpPr/>
          <p:nvPr/>
        </p:nvSpPr>
        <p:spPr>
          <a:xfrm>
            <a:off x="2374150" y="4825750"/>
            <a:ext cx="1146900" cy="1173600"/>
          </a:xfrm>
          <a:prstGeom prst="ellipse">
            <a:avLst/>
          </a:prstGeom>
          <a:solidFill>
            <a:srgbClr val="073763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/>
          </a:p>
        </p:txBody>
      </p:sp>
      <p:sp>
        <p:nvSpPr>
          <p:cNvPr id="332" name="Google Shape;332;p23"/>
          <p:cNvSpPr/>
          <p:nvPr/>
        </p:nvSpPr>
        <p:spPr>
          <a:xfrm>
            <a:off x="6848050" y="-306825"/>
            <a:ext cx="1914900" cy="1914900"/>
          </a:xfrm>
          <a:prstGeom prst="donut">
            <a:avLst>
              <a:gd fmla="val 25000" name="adj"/>
            </a:avLst>
          </a:prstGeom>
          <a:solidFill>
            <a:srgbClr val="1C4587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33" name="Google Shape;333;p23"/>
          <p:cNvPicPr preferRelativeResize="0"/>
          <p:nvPr/>
        </p:nvPicPr>
        <p:blipFill rotWithShape="1">
          <a:blip r:embed="rId3">
            <a:alphaModFix/>
          </a:blip>
          <a:srcRect b="0" l="0" r="24282" t="0"/>
          <a:stretch/>
        </p:blipFill>
        <p:spPr>
          <a:xfrm flipH="1" rot="3133154">
            <a:off x="3167397" y="4658880"/>
            <a:ext cx="870083" cy="499191"/>
          </a:xfrm>
          <a:prstGeom prst="rect">
            <a:avLst/>
          </a:prstGeom>
          <a:noFill/>
          <a:ln>
            <a:noFill/>
          </a:ln>
        </p:spPr>
      </p:pic>
      <p:sp>
        <p:nvSpPr>
          <p:cNvPr id="334" name="Google Shape;334;p23"/>
          <p:cNvSpPr txBox="1"/>
          <p:nvPr/>
        </p:nvSpPr>
        <p:spPr>
          <a:xfrm rot="279706">
            <a:off x="-225621" y="1956358"/>
            <a:ext cx="686571" cy="109284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900">
                <a:solidFill>
                  <a:srgbClr val="CC0000"/>
                </a:solidFill>
              </a:rPr>
              <a:t>?</a:t>
            </a:r>
            <a:endParaRPr sz="5900">
              <a:solidFill>
                <a:srgbClr val="CC0000"/>
              </a:solidFill>
            </a:endParaRPr>
          </a:p>
        </p:txBody>
      </p:sp>
      <p:pic>
        <p:nvPicPr>
          <p:cNvPr id="335" name="Google Shape;335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455700" y="3824869"/>
            <a:ext cx="1146750" cy="1173581"/>
          </a:xfrm>
          <a:prstGeom prst="rect">
            <a:avLst/>
          </a:prstGeom>
          <a:noFill/>
          <a:ln>
            <a:noFill/>
          </a:ln>
        </p:spPr>
      </p:pic>
      <p:sp>
        <p:nvSpPr>
          <p:cNvPr id="336" name="Google Shape;336;p23"/>
          <p:cNvSpPr txBox="1"/>
          <p:nvPr/>
        </p:nvSpPr>
        <p:spPr>
          <a:xfrm flipH="1" rot="-1876488">
            <a:off x="87001" y="2869205"/>
            <a:ext cx="379086" cy="11080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rgbClr val="073763"/>
                </a:solidFill>
              </a:rPr>
              <a:t>!</a:t>
            </a:r>
            <a:endParaRPr sz="6000">
              <a:solidFill>
                <a:srgbClr val="073763"/>
              </a:solidFill>
            </a:endParaRPr>
          </a:p>
        </p:txBody>
      </p:sp>
      <p:sp>
        <p:nvSpPr>
          <p:cNvPr id="337" name="Google Shape;337;p23"/>
          <p:cNvSpPr/>
          <p:nvPr/>
        </p:nvSpPr>
        <p:spPr>
          <a:xfrm rot="-6598506">
            <a:off x="-122541" y="-54993"/>
            <a:ext cx="367083" cy="365187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23"/>
          <p:cNvSpPr/>
          <p:nvPr/>
        </p:nvSpPr>
        <p:spPr>
          <a:xfrm rot="-6598254">
            <a:off x="356866" y="1585673"/>
            <a:ext cx="481345" cy="468248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23"/>
          <p:cNvSpPr txBox="1"/>
          <p:nvPr/>
        </p:nvSpPr>
        <p:spPr>
          <a:xfrm rot="994192">
            <a:off x="8119919" y="3372850"/>
            <a:ext cx="521768" cy="9233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solidFill>
                  <a:srgbClr val="073763"/>
                </a:solidFill>
              </a:rPr>
              <a:t>!</a:t>
            </a:r>
            <a:endParaRPr/>
          </a:p>
        </p:txBody>
      </p:sp>
      <p:sp>
        <p:nvSpPr>
          <p:cNvPr id="340" name="Google Shape;340;p23"/>
          <p:cNvSpPr/>
          <p:nvPr/>
        </p:nvSpPr>
        <p:spPr>
          <a:xfrm rot="-6598088">
            <a:off x="8725498" y="265623"/>
            <a:ext cx="294292" cy="263356"/>
          </a:xfrm>
          <a:prstGeom prst="ellipse">
            <a:avLst/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41" name="Google Shape;341;p23"/>
          <p:cNvPicPr preferRelativeResize="0"/>
          <p:nvPr/>
        </p:nvPicPr>
        <p:blipFill rotWithShape="1">
          <a:blip r:embed="rId3">
            <a:alphaModFix/>
          </a:blip>
          <a:srcRect b="0" l="0" r="5829" t="0"/>
          <a:stretch/>
        </p:blipFill>
        <p:spPr>
          <a:xfrm rot="7906388">
            <a:off x="8240897" y="1225600"/>
            <a:ext cx="991906" cy="457575"/>
          </a:xfrm>
          <a:prstGeom prst="rect">
            <a:avLst/>
          </a:prstGeom>
          <a:noFill/>
          <a:ln>
            <a:noFill/>
          </a:ln>
        </p:spPr>
      </p:pic>
      <p:sp>
        <p:nvSpPr>
          <p:cNvPr id="342" name="Google Shape;342;p23"/>
          <p:cNvSpPr/>
          <p:nvPr/>
        </p:nvSpPr>
        <p:spPr>
          <a:xfrm rot="-6597214">
            <a:off x="1365520" y="4749681"/>
            <a:ext cx="447461" cy="468632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43" name="Google Shape;343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1302271">
            <a:off x="3754175" y="-344152"/>
            <a:ext cx="631400" cy="675475"/>
          </a:xfrm>
          <a:prstGeom prst="rect">
            <a:avLst/>
          </a:prstGeom>
          <a:noFill/>
          <a:ln>
            <a:noFill/>
          </a:ln>
        </p:spPr>
      </p:pic>
      <p:sp>
        <p:nvSpPr>
          <p:cNvPr id="344" name="Google Shape;344;p23"/>
          <p:cNvSpPr txBox="1"/>
          <p:nvPr/>
        </p:nvSpPr>
        <p:spPr>
          <a:xfrm rot="3886993">
            <a:off x="2317913" y="-459"/>
            <a:ext cx="701336" cy="11082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rgbClr val="CC0000"/>
                </a:solidFill>
              </a:rPr>
              <a:t>!</a:t>
            </a:r>
            <a:endParaRPr sz="2600">
              <a:solidFill>
                <a:srgbClr val="CC0000"/>
              </a:solidFill>
            </a:endParaRPr>
          </a:p>
        </p:txBody>
      </p:sp>
      <p:pic>
        <p:nvPicPr>
          <p:cNvPr id="345" name="Google Shape;345;p23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295300" y="189275"/>
            <a:ext cx="1146750" cy="922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Google Shape;346;p23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5532100" y="4730244"/>
            <a:ext cx="759000" cy="610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Google Shape;347;p23"/>
          <p:cNvPicPr preferRelativeResize="0"/>
          <p:nvPr/>
        </p:nvPicPr>
        <p:blipFill rotWithShape="1">
          <a:blip r:embed="rId7">
            <a:alphaModFix/>
          </a:blip>
          <a:srcRect b="0" l="0" r="1671" t="10080"/>
          <a:stretch/>
        </p:blipFill>
        <p:spPr>
          <a:xfrm>
            <a:off x="7930938" y="2536513"/>
            <a:ext cx="899700" cy="675569"/>
          </a:xfrm>
          <a:prstGeom prst="rect">
            <a:avLst/>
          </a:prstGeom>
          <a:noFill/>
          <a:ln>
            <a:noFill/>
          </a:ln>
        </p:spPr>
      </p:pic>
      <p:sp>
        <p:nvSpPr>
          <p:cNvPr id="348" name="Google Shape;348;p23"/>
          <p:cNvSpPr txBox="1"/>
          <p:nvPr/>
        </p:nvSpPr>
        <p:spPr>
          <a:xfrm>
            <a:off x="726326" y="1172600"/>
            <a:ext cx="7371300" cy="34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❖"/>
            </a:pPr>
            <a:r>
              <a:rPr lang="en-GB" sz="1700">
                <a:solidFill>
                  <a:schemeClr val="dk1"/>
                </a:solidFill>
              </a:rPr>
              <a:t>All number of pages should be appropriately aligned that are mentioned in the list of tables and page number. 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❖"/>
            </a:pPr>
            <a:r>
              <a:rPr lang="en-GB" sz="1700">
                <a:solidFill>
                  <a:schemeClr val="dk1"/>
                </a:solidFill>
              </a:rPr>
              <a:t>Where between these places the similarity is most important that helps to navigate the data of dissertation. 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❖"/>
            </a:pPr>
            <a:r>
              <a:rPr lang="en-GB" sz="1700">
                <a:solidFill>
                  <a:schemeClr val="dk1"/>
                </a:solidFill>
              </a:rPr>
              <a:t>The table of content should be updated at all times. 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❖"/>
            </a:pPr>
            <a:r>
              <a:rPr lang="en-GB" sz="1700">
                <a:solidFill>
                  <a:schemeClr val="dk1"/>
                </a:solidFill>
              </a:rPr>
              <a:t>It should be properly formatted in consideration of the provided guidelines.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❖"/>
            </a:pPr>
            <a:r>
              <a:rPr lang="en-GB" sz="1700">
                <a:solidFill>
                  <a:schemeClr val="dk1"/>
                </a:solidFill>
              </a:rPr>
              <a:t>All titles of tables match what exactly appears in the text mentioned while captioning the table. 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❖"/>
            </a:pPr>
            <a:r>
              <a:rPr lang="en-GB" sz="1700">
                <a:solidFill>
                  <a:schemeClr val="dk1"/>
                </a:solidFill>
              </a:rPr>
              <a:t>All the tables should be listed in the tables of the document except those specific tables listed in the appendices.</a:t>
            </a:r>
            <a:endParaRPr sz="1700">
              <a:solidFill>
                <a:schemeClr val="dk1"/>
              </a:solidFill>
            </a:endParaRPr>
          </a:p>
        </p:txBody>
      </p:sp>
      <p:sp>
        <p:nvSpPr>
          <p:cNvPr id="349" name="Google Shape;349;p23"/>
          <p:cNvSpPr txBox="1"/>
          <p:nvPr/>
        </p:nvSpPr>
        <p:spPr>
          <a:xfrm>
            <a:off x="1393275" y="580600"/>
            <a:ext cx="5261400" cy="6312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rgbClr val="FFFFFF"/>
                </a:solidFill>
              </a:rPr>
              <a:t>Checklist For List Of Tables </a:t>
            </a:r>
            <a:endParaRPr sz="100">
              <a:solidFill>
                <a:srgbClr val="FFFFFF"/>
              </a:solidFill>
            </a:endParaRPr>
          </a:p>
        </p:txBody>
      </p:sp>
      <p:pic>
        <p:nvPicPr>
          <p:cNvPr id="350" name="Google Shape;350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236205">
            <a:off x="6485575" y="4335594"/>
            <a:ext cx="936000" cy="957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351" name="Google Shape;351;p2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99050" y="3985645"/>
            <a:ext cx="1002051" cy="978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24"/>
          <p:cNvSpPr/>
          <p:nvPr/>
        </p:nvSpPr>
        <p:spPr>
          <a:xfrm rot="-6596014">
            <a:off x="-1794404" y="2134400"/>
            <a:ext cx="1037455" cy="1037455"/>
          </a:xfrm>
          <a:prstGeom prst="ellipse">
            <a:avLst/>
          </a:prstGeom>
          <a:solidFill>
            <a:srgbClr val="3C78D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7" name="Google Shape;357;p24"/>
          <p:cNvSpPr/>
          <p:nvPr/>
        </p:nvSpPr>
        <p:spPr>
          <a:xfrm rot="-6599135">
            <a:off x="-849191" y="1450070"/>
            <a:ext cx="592480" cy="592480"/>
          </a:xfrm>
          <a:prstGeom prst="ellipse">
            <a:avLst/>
          </a:prstGeom>
          <a:solidFill>
            <a:srgbClr val="1155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8" name="Google Shape;358;p24"/>
          <p:cNvSpPr/>
          <p:nvPr/>
        </p:nvSpPr>
        <p:spPr>
          <a:xfrm>
            <a:off x="2374150" y="4825750"/>
            <a:ext cx="1146900" cy="1173600"/>
          </a:xfrm>
          <a:prstGeom prst="ellipse">
            <a:avLst/>
          </a:prstGeom>
          <a:solidFill>
            <a:srgbClr val="073763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/>
          </a:p>
        </p:txBody>
      </p:sp>
      <p:sp>
        <p:nvSpPr>
          <p:cNvPr id="359" name="Google Shape;359;p24"/>
          <p:cNvSpPr/>
          <p:nvPr/>
        </p:nvSpPr>
        <p:spPr>
          <a:xfrm>
            <a:off x="6848050" y="-306825"/>
            <a:ext cx="1914900" cy="1914900"/>
          </a:xfrm>
          <a:prstGeom prst="donut">
            <a:avLst>
              <a:gd fmla="val 25000" name="adj"/>
            </a:avLst>
          </a:prstGeom>
          <a:solidFill>
            <a:srgbClr val="1C4587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60" name="Google Shape;360;p24"/>
          <p:cNvPicPr preferRelativeResize="0"/>
          <p:nvPr/>
        </p:nvPicPr>
        <p:blipFill rotWithShape="1">
          <a:blip r:embed="rId3">
            <a:alphaModFix/>
          </a:blip>
          <a:srcRect b="0" l="0" r="24282" t="0"/>
          <a:stretch/>
        </p:blipFill>
        <p:spPr>
          <a:xfrm flipH="1" rot="3133154">
            <a:off x="3167397" y="4658880"/>
            <a:ext cx="870083" cy="499191"/>
          </a:xfrm>
          <a:prstGeom prst="rect">
            <a:avLst/>
          </a:prstGeom>
          <a:noFill/>
          <a:ln>
            <a:noFill/>
          </a:ln>
        </p:spPr>
      </p:pic>
      <p:sp>
        <p:nvSpPr>
          <p:cNvPr id="361" name="Google Shape;361;p24"/>
          <p:cNvSpPr txBox="1"/>
          <p:nvPr/>
        </p:nvSpPr>
        <p:spPr>
          <a:xfrm rot="279706">
            <a:off x="-225621" y="1956358"/>
            <a:ext cx="686571" cy="109284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900">
                <a:solidFill>
                  <a:srgbClr val="CC0000"/>
                </a:solidFill>
              </a:rPr>
              <a:t>?</a:t>
            </a:r>
            <a:endParaRPr sz="5900">
              <a:solidFill>
                <a:srgbClr val="CC0000"/>
              </a:solidFill>
            </a:endParaRPr>
          </a:p>
        </p:txBody>
      </p:sp>
      <p:pic>
        <p:nvPicPr>
          <p:cNvPr id="362" name="Google Shape;362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455700" y="3824869"/>
            <a:ext cx="1146750" cy="1173581"/>
          </a:xfrm>
          <a:prstGeom prst="rect">
            <a:avLst/>
          </a:prstGeom>
          <a:noFill/>
          <a:ln>
            <a:noFill/>
          </a:ln>
        </p:spPr>
      </p:pic>
      <p:sp>
        <p:nvSpPr>
          <p:cNvPr id="363" name="Google Shape;363;p24"/>
          <p:cNvSpPr txBox="1"/>
          <p:nvPr/>
        </p:nvSpPr>
        <p:spPr>
          <a:xfrm flipH="1" rot="-1876488">
            <a:off x="87001" y="2869205"/>
            <a:ext cx="379086" cy="11080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rgbClr val="073763"/>
                </a:solidFill>
              </a:rPr>
              <a:t>!</a:t>
            </a:r>
            <a:endParaRPr sz="6000">
              <a:solidFill>
                <a:srgbClr val="073763"/>
              </a:solidFill>
            </a:endParaRPr>
          </a:p>
        </p:txBody>
      </p:sp>
      <p:sp>
        <p:nvSpPr>
          <p:cNvPr id="364" name="Google Shape;364;p24"/>
          <p:cNvSpPr/>
          <p:nvPr/>
        </p:nvSpPr>
        <p:spPr>
          <a:xfrm rot="-6598506">
            <a:off x="-122541" y="-54993"/>
            <a:ext cx="367083" cy="365187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5" name="Google Shape;365;p24"/>
          <p:cNvSpPr/>
          <p:nvPr/>
        </p:nvSpPr>
        <p:spPr>
          <a:xfrm rot="-6598254">
            <a:off x="356866" y="1585673"/>
            <a:ext cx="481345" cy="468248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24"/>
          <p:cNvSpPr txBox="1"/>
          <p:nvPr/>
        </p:nvSpPr>
        <p:spPr>
          <a:xfrm rot="994192">
            <a:off x="8119919" y="3372850"/>
            <a:ext cx="521768" cy="9233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solidFill>
                  <a:srgbClr val="073763"/>
                </a:solidFill>
              </a:rPr>
              <a:t>!</a:t>
            </a:r>
            <a:endParaRPr/>
          </a:p>
        </p:txBody>
      </p:sp>
      <p:sp>
        <p:nvSpPr>
          <p:cNvPr id="367" name="Google Shape;367;p24"/>
          <p:cNvSpPr/>
          <p:nvPr/>
        </p:nvSpPr>
        <p:spPr>
          <a:xfrm rot="-6598088">
            <a:off x="8725498" y="265623"/>
            <a:ext cx="294292" cy="263356"/>
          </a:xfrm>
          <a:prstGeom prst="ellipse">
            <a:avLst/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68" name="Google Shape;368;p24"/>
          <p:cNvPicPr preferRelativeResize="0"/>
          <p:nvPr/>
        </p:nvPicPr>
        <p:blipFill rotWithShape="1">
          <a:blip r:embed="rId3">
            <a:alphaModFix/>
          </a:blip>
          <a:srcRect b="0" l="0" r="5829" t="0"/>
          <a:stretch/>
        </p:blipFill>
        <p:spPr>
          <a:xfrm rot="7906388">
            <a:off x="8240897" y="1225600"/>
            <a:ext cx="991906" cy="457575"/>
          </a:xfrm>
          <a:prstGeom prst="rect">
            <a:avLst/>
          </a:prstGeom>
          <a:noFill/>
          <a:ln>
            <a:noFill/>
          </a:ln>
        </p:spPr>
      </p:pic>
      <p:sp>
        <p:nvSpPr>
          <p:cNvPr id="369" name="Google Shape;369;p24"/>
          <p:cNvSpPr/>
          <p:nvPr/>
        </p:nvSpPr>
        <p:spPr>
          <a:xfrm rot="-6597214">
            <a:off x="1365520" y="4749681"/>
            <a:ext cx="447461" cy="468632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70" name="Google Shape;370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1302271">
            <a:off x="3754175" y="-344152"/>
            <a:ext cx="631400" cy="675475"/>
          </a:xfrm>
          <a:prstGeom prst="rect">
            <a:avLst/>
          </a:prstGeom>
          <a:noFill/>
          <a:ln>
            <a:noFill/>
          </a:ln>
        </p:spPr>
      </p:pic>
      <p:sp>
        <p:nvSpPr>
          <p:cNvPr id="371" name="Google Shape;371;p24"/>
          <p:cNvSpPr txBox="1"/>
          <p:nvPr/>
        </p:nvSpPr>
        <p:spPr>
          <a:xfrm rot="3886993">
            <a:off x="2317913" y="-459"/>
            <a:ext cx="701336" cy="11082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rgbClr val="CC0000"/>
                </a:solidFill>
              </a:rPr>
              <a:t>!</a:t>
            </a:r>
            <a:endParaRPr sz="2600">
              <a:solidFill>
                <a:srgbClr val="CC0000"/>
              </a:solidFill>
            </a:endParaRPr>
          </a:p>
        </p:txBody>
      </p:sp>
      <p:pic>
        <p:nvPicPr>
          <p:cNvPr id="372" name="Google Shape;372;p24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295300" y="189275"/>
            <a:ext cx="1146750" cy="922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373" name="Google Shape;373;p24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5532100" y="4730244"/>
            <a:ext cx="759000" cy="610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4" name="Google Shape;374;p24"/>
          <p:cNvPicPr preferRelativeResize="0"/>
          <p:nvPr/>
        </p:nvPicPr>
        <p:blipFill rotWithShape="1">
          <a:blip r:embed="rId7">
            <a:alphaModFix/>
          </a:blip>
          <a:srcRect b="0" l="0" r="1671" t="10080"/>
          <a:stretch/>
        </p:blipFill>
        <p:spPr>
          <a:xfrm>
            <a:off x="7930938" y="2536513"/>
            <a:ext cx="899700" cy="675569"/>
          </a:xfrm>
          <a:prstGeom prst="rect">
            <a:avLst/>
          </a:prstGeom>
          <a:noFill/>
          <a:ln>
            <a:noFill/>
          </a:ln>
        </p:spPr>
      </p:pic>
      <p:sp>
        <p:nvSpPr>
          <p:cNvPr id="375" name="Google Shape;375;p24"/>
          <p:cNvSpPr txBox="1"/>
          <p:nvPr/>
        </p:nvSpPr>
        <p:spPr>
          <a:xfrm>
            <a:off x="615000" y="1290925"/>
            <a:ext cx="7509600" cy="34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❖"/>
            </a:pPr>
            <a:r>
              <a:rPr lang="en-GB" sz="1700">
                <a:solidFill>
                  <a:schemeClr val="dk1"/>
                </a:solidFill>
              </a:rPr>
              <a:t>The Source of each table is equally important which is also </a:t>
            </a:r>
            <a:br>
              <a:rPr lang="en-GB" sz="1700">
                <a:solidFill>
                  <a:schemeClr val="dk1"/>
                </a:solidFill>
              </a:rPr>
            </a:br>
            <a:r>
              <a:rPr lang="en-GB" sz="1700">
                <a:solidFill>
                  <a:schemeClr val="dk1"/>
                </a:solidFill>
              </a:rPr>
              <a:t>mentioned in the bibliography in the end. 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❖"/>
            </a:pPr>
            <a:r>
              <a:rPr lang="en-GB" sz="1700">
                <a:solidFill>
                  <a:schemeClr val="dk1"/>
                </a:solidFill>
              </a:rPr>
              <a:t>The template instructions should be followed which defines the writing styles, alignment, margins, font and formatting of the title which support to standardise the dissertation. 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❖"/>
            </a:pPr>
            <a:r>
              <a:rPr lang="en-GB" sz="1700">
                <a:solidFill>
                  <a:schemeClr val="dk1"/>
                </a:solidFill>
              </a:rPr>
              <a:t>The style of the words or format should be set to the visual style gallery. 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❖"/>
            </a:pPr>
            <a:r>
              <a:rPr lang="en-GB" sz="1700">
                <a:solidFill>
                  <a:schemeClr val="dk1"/>
                </a:solidFill>
              </a:rPr>
              <a:t>After insertion of the list of tables and figures and when finished, the page break is most important. 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❖"/>
            </a:pPr>
            <a:r>
              <a:rPr lang="en-GB" sz="1700">
                <a:solidFill>
                  <a:schemeClr val="dk1"/>
                </a:solidFill>
              </a:rPr>
              <a:t>So that the first chapter of a dissertation should be started from a separate and new page and not mixed with the list of </a:t>
            </a:r>
            <a:br>
              <a:rPr lang="en-GB" sz="1700">
                <a:solidFill>
                  <a:schemeClr val="dk1"/>
                </a:solidFill>
              </a:rPr>
            </a:br>
            <a:r>
              <a:rPr lang="en-GB" sz="1700">
                <a:solidFill>
                  <a:schemeClr val="dk1"/>
                </a:solidFill>
              </a:rPr>
              <a:t>tables or figures.  </a:t>
            </a:r>
            <a:endParaRPr sz="1700">
              <a:solidFill>
                <a:schemeClr val="dk1"/>
              </a:solidFill>
            </a:endParaRPr>
          </a:p>
        </p:txBody>
      </p:sp>
      <p:sp>
        <p:nvSpPr>
          <p:cNvPr id="376" name="Google Shape;376;p24"/>
          <p:cNvSpPr txBox="1"/>
          <p:nvPr/>
        </p:nvSpPr>
        <p:spPr>
          <a:xfrm>
            <a:off x="1393275" y="580600"/>
            <a:ext cx="5261400" cy="6312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rgbClr val="FFFFFF"/>
                </a:solidFill>
              </a:rPr>
              <a:t>Checklist For List Of Tables </a:t>
            </a:r>
            <a:endParaRPr sz="100">
              <a:solidFill>
                <a:srgbClr val="FFFFFF"/>
              </a:solidFill>
            </a:endParaRPr>
          </a:p>
        </p:txBody>
      </p:sp>
      <p:pic>
        <p:nvPicPr>
          <p:cNvPr id="377" name="Google Shape;377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236205">
            <a:off x="6485575" y="4335594"/>
            <a:ext cx="936000" cy="957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378" name="Google Shape;378;p2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99050" y="3985645"/>
            <a:ext cx="1002051" cy="978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25"/>
          <p:cNvSpPr/>
          <p:nvPr/>
        </p:nvSpPr>
        <p:spPr>
          <a:xfrm rot="-6599135">
            <a:off x="-849191" y="1450070"/>
            <a:ext cx="592480" cy="592480"/>
          </a:xfrm>
          <a:prstGeom prst="ellipse">
            <a:avLst/>
          </a:prstGeom>
          <a:solidFill>
            <a:srgbClr val="1155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p25"/>
          <p:cNvSpPr/>
          <p:nvPr/>
        </p:nvSpPr>
        <p:spPr>
          <a:xfrm rot="-6597823">
            <a:off x="2359149" y="1686794"/>
            <a:ext cx="984989" cy="1012414"/>
          </a:xfrm>
          <a:prstGeom prst="ellipse">
            <a:avLst/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5" name="Google Shape;385;p25"/>
          <p:cNvSpPr/>
          <p:nvPr/>
        </p:nvSpPr>
        <p:spPr>
          <a:xfrm>
            <a:off x="3232977" y="424126"/>
            <a:ext cx="4501500" cy="4199700"/>
          </a:xfrm>
          <a:prstGeom prst="ellipse">
            <a:avLst/>
          </a:prstGeom>
          <a:solidFill>
            <a:srgbClr val="CC0000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6" name="Google Shape;386;p25"/>
          <p:cNvSpPr/>
          <p:nvPr/>
        </p:nvSpPr>
        <p:spPr>
          <a:xfrm>
            <a:off x="2326400" y="3148550"/>
            <a:ext cx="1838700" cy="1773600"/>
          </a:xfrm>
          <a:prstGeom prst="ellipse">
            <a:avLst/>
          </a:prstGeom>
          <a:solidFill>
            <a:srgbClr val="073763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/>
          </a:p>
        </p:txBody>
      </p:sp>
      <p:sp>
        <p:nvSpPr>
          <p:cNvPr id="387" name="Google Shape;387;p25"/>
          <p:cNvSpPr/>
          <p:nvPr/>
        </p:nvSpPr>
        <p:spPr>
          <a:xfrm>
            <a:off x="6783750" y="81500"/>
            <a:ext cx="1914900" cy="1914900"/>
          </a:xfrm>
          <a:prstGeom prst="donut">
            <a:avLst>
              <a:gd fmla="val 25000" name="adj"/>
            </a:avLst>
          </a:prstGeom>
          <a:solidFill>
            <a:srgbClr val="1C4587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8" name="Google Shape;388;p25"/>
          <p:cNvSpPr txBox="1"/>
          <p:nvPr/>
        </p:nvSpPr>
        <p:spPr>
          <a:xfrm>
            <a:off x="2886900" y="2203013"/>
            <a:ext cx="4755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rgbClr val="FFFFFF"/>
                </a:solidFill>
              </a:rPr>
              <a:t>GOOD LUCK</a:t>
            </a:r>
            <a:endParaRPr b="1" sz="13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pic>
        <p:nvPicPr>
          <p:cNvPr id="389" name="Google Shape;389;p25"/>
          <p:cNvPicPr preferRelativeResize="0"/>
          <p:nvPr/>
        </p:nvPicPr>
        <p:blipFill rotWithShape="1">
          <a:blip r:embed="rId3">
            <a:alphaModFix/>
          </a:blip>
          <a:srcRect b="0" l="0" r="3716" t="0"/>
          <a:stretch/>
        </p:blipFill>
        <p:spPr>
          <a:xfrm rot="-1225023">
            <a:off x="2022730" y="1290924"/>
            <a:ext cx="1014165" cy="45757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3788461">
            <a:off x="6545966" y="4342656"/>
            <a:ext cx="830519" cy="849963"/>
          </a:xfrm>
          <a:prstGeom prst="rect">
            <a:avLst/>
          </a:prstGeom>
          <a:noFill/>
          <a:ln>
            <a:noFill/>
          </a:ln>
        </p:spPr>
      </p:pic>
      <p:sp>
        <p:nvSpPr>
          <p:cNvPr id="391" name="Google Shape;391;p25"/>
          <p:cNvSpPr txBox="1"/>
          <p:nvPr/>
        </p:nvSpPr>
        <p:spPr>
          <a:xfrm rot="279706">
            <a:off x="-225621" y="1956358"/>
            <a:ext cx="686571" cy="109284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900">
                <a:solidFill>
                  <a:srgbClr val="CC0000"/>
                </a:solidFill>
              </a:rPr>
              <a:t>?</a:t>
            </a:r>
            <a:endParaRPr sz="5900">
              <a:solidFill>
                <a:srgbClr val="CC0000"/>
              </a:solidFill>
            </a:endParaRPr>
          </a:p>
        </p:txBody>
      </p:sp>
      <p:pic>
        <p:nvPicPr>
          <p:cNvPr id="392" name="Google Shape;392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558600" y="3824869"/>
            <a:ext cx="1146750" cy="1173581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25"/>
          <p:cNvSpPr txBox="1"/>
          <p:nvPr/>
        </p:nvSpPr>
        <p:spPr>
          <a:xfrm flipH="1" rot="-1876488">
            <a:off x="813001" y="3079330"/>
            <a:ext cx="379086" cy="11080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6000">
                <a:solidFill>
                  <a:srgbClr val="073763"/>
                </a:solidFill>
              </a:rPr>
              <a:t>!</a:t>
            </a:r>
            <a:endParaRPr sz="6000">
              <a:solidFill>
                <a:srgbClr val="073763"/>
              </a:solidFill>
            </a:endParaRPr>
          </a:p>
        </p:txBody>
      </p:sp>
      <p:sp>
        <p:nvSpPr>
          <p:cNvPr id="394" name="Google Shape;394;p25"/>
          <p:cNvSpPr/>
          <p:nvPr/>
        </p:nvSpPr>
        <p:spPr>
          <a:xfrm rot="-6598506">
            <a:off x="-122541" y="-54993"/>
            <a:ext cx="367083" cy="365187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Google Shape;395;p25"/>
          <p:cNvSpPr/>
          <p:nvPr/>
        </p:nvSpPr>
        <p:spPr>
          <a:xfrm rot="-6598254">
            <a:off x="953316" y="2259598"/>
            <a:ext cx="481345" cy="468248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6" name="Google Shape;396;p25"/>
          <p:cNvSpPr txBox="1"/>
          <p:nvPr/>
        </p:nvSpPr>
        <p:spPr>
          <a:xfrm rot="994192">
            <a:off x="8188019" y="3267300"/>
            <a:ext cx="521768" cy="9233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solidFill>
                  <a:srgbClr val="073763"/>
                </a:solidFill>
              </a:rPr>
              <a:t>!</a:t>
            </a:r>
            <a:endParaRPr/>
          </a:p>
        </p:txBody>
      </p:sp>
      <p:sp>
        <p:nvSpPr>
          <p:cNvPr id="397" name="Google Shape;397;p25"/>
          <p:cNvSpPr/>
          <p:nvPr/>
        </p:nvSpPr>
        <p:spPr>
          <a:xfrm rot="-6598088">
            <a:off x="8725498" y="265623"/>
            <a:ext cx="294292" cy="263356"/>
          </a:xfrm>
          <a:prstGeom prst="ellipse">
            <a:avLst/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98" name="Google Shape;398;p25"/>
          <p:cNvPicPr preferRelativeResize="0"/>
          <p:nvPr/>
        </p:nvPicPr>
        <p:blipFill rotWithShape="1">
          <a:blip r:embed="rId3">
            <a:alphaModFix/>
          </a:blip>
          <a:srcRect b="0" l="0" r="5829" t="0"/>
          <a:stretch/>
        </p:blipFill>
        <p:spPr>
          <a:xfrm rot="7906388">
            <a:off x="8247522" y="1494625"/>
            <a:ext cx="991906" cy="457575"/>
          </a:xfrm>
          <a:prstGeom prst="rect">
            <a:avLst/>
          </a:prstGeom>
          <a:noFill/>
          <a:ln>
            <a:noFill/>
          </a:ln>
        </p:spPr>
      </p:pic>
      <p:sp>
        <p:nvSpPr>
          <p:cNvPr id="399" name="Google Shape;399;p25"/>
          <p:cNvSpPr/>
          <p:nvPr/>
        </p:nvSpPr>
        <p:spPr>
          <a:xfrm rot="-6597214">
            <a:off x="1365520" y="4749681"/>
            <a:ext cx="447461" cy="468632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400" name="Google Shape;400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1302271">
            <a:off x="3754175" y="-344152"/>
            <a:ext cx="631400" cy="675475"/>
          </a:xfrm>
          <a:prstGeom prst="rect">
            <a:avLst/>
          </a:prstGeom>
          <a:noFill/>
          <a:ln>
            <a:noFill/>
          </a:ln>
        </p:spPr>
      </p:pic>
      <p:sp>
        <p:nvSpPr>
          <p:cNvPr id="401" name="Google Shape;401;p25"/>
          <p:cNvSpPr txBox="1"/>
          <p:nvPr/>
        </p:nvSpPr>
        <p:spPr>
          <a:xfrm rot="3886993">
            <a:off x="2569138" y="96516"/>
            <a:ext cx="701336" cy="11082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rgbClr val="CC0000"/>
                </a:solidFill>
              </a:rPr>
              <a:t>!</a:t>
            </a:r>
            <a:endParaRPr sz="2600">
              <a:solidFill>
                <a:srgbClr val="CC0000"/>
              </a:solidFill>
            </a:endParaRPr>
          </a:p>
        </p:txBody>
      </p:sp>
      <p:pic>
        <p:nvPicPr>
          <p:cNvPr id="402" name="Google Shape;402;p25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428075" y="395925"/>
            <a:ext cx="1580130" cy="127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3" name="Google Shape;403;p25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4693900" y="4730244"/>
            <a:ext cx="759000" cy="610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4" name="Google Shape;404;p25"/>
          <p:cNvPicPr preferRelativeResize="0"/>
          <p:nvPr/>
        </p:nvPicPr>
        <p:blipFill rotWithShape="1">
          <a:blip r:embed="rId7">
            <a:alphaModFix/>
          </a:blip>
          <a:srcRect b="0" l="0" r="1671" t="10080"/>
          <a:stretch/>
        </p:blipFill>
        <p:spPr>
          <a:xfrm>
            <a:off x="7815988" y="2266450"/>
            <a:ext cx="899700" cy="675569"/>
          </a:xfrm>
          <a:prstGeom prst="rect">
            <a:avLst/>
          </a:prstGeom>
          <a:noFill/>
          <a:ln>
            <a:noFill/>
          </a:ln>
        </p:spPr>
      </p:pic>
      <p:pic>
        <p:nvPicPr>
          <p:cNvPr id="405" name="Google Shape;405;p2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99050" y="3985645"/>
            <a:ext cx="1002051" cy="978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/>
          <p:nvPr/>
        </p:nvSpPr>
        <p:spPr>
          <a:xfrm rot="-6596014">
            <a:off x="-1794404" y="2134400"/>
            <a:ext cx="1037455" cy="1037455"/>
          </a:xfrm>
          <a:prstGeom prst="ellipse">
            <a:avLst/>
          </a:prstGeom>
          <a:solidFill>
            <a:srgbClr val="3C78D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4"/>
          <p:cNvSpPr/>
          <p:nvPr/>
        </p:nvSpPr>
        <p:spPr>
          <a:xfrm rot="-6599135">
            <a:off x="-849191" y="1450070"/>
            <a:ext cx="592480" cy="592480"/>
          </a:xfrm>
          <a:prstGeom prst="ellipse">
            <a:avLst/>
          </a:prstGeom>
          <a:solidFill>
            <a:srgbClr val="1155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4"/>
          <p:cNvSpPr/>
          <p:nvPr/>
        </p:nvSpPr>
        <p:spPr>
          <a:xfrm>
            <a:off x="2590350" y="4575400"/>
            <a:ext cx="1146900" cy="1173600"/>
          </a:xfrm>
          <a:prstGeom prst="ellipse">
            <a:avLst/>
          </a:prstGeom>
          <a:solidFill>
            <a:srgbClr val="073763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/>
          </a:p>
        </p:txBody>
      </p:sp>
      <p:sp>
        <p:nvSpPr>
          <p:cNvPr id="84" name="Google Shape;84;p14"/>
          <p:cNvSpPr/>
          <p:nvPr/>
        </p:nvSpPr>
        <p:spPr>
          <a:xfrm>
            <a:off x="6848050" y="-306825"/>
            <a:ext cx="1914900" cy="1914900"/>
          </a:xfrm>
          <a:prstGeom prst="donut">
            <a:avLst>
              <a:gd fmla="val 25000" name="adj"/>
            </a:avLst>
          </a:prstGeom>
          <a:solidFill>
            <a:srgbClr val="1C4587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5" name="Google Shape;85;p14"/>
          <p:cNvPicPr preferRelativeResize="0"/>
          <p:nvPr/>
        </p:nvPicPr>
        <p:blipFill rotWithShape="1">
          <a:blip r:embed="rId3">
            <a:alphaModFix/>
          </a:blip>
          <a:srcRect b="0" l="0" r="24282" t="0"/>
          <a:stretch/>
        </p:blipFill>
        <p:spPr>
          <a:xfrm flipH="1" rot="3133154">
            <a:off x="3429122" y="4397155"/>
            <a:ext cx="870083" cy="499191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4"/>
          <p:cNvSpPr txBox="1"/>
          <p:nvPr/>
        </p:nvSpPr>
        <p:spPr>
          <a:xfrm rot="279706">
            <a:off x="-225621" y="1956358"/>
            <a:ext cx="686571" cy="109284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900">
                <a:solidFill>
                  <a:srgbClr val="CC0000"/>
                </a:solidFill>
              </a:rPr>
              <a:t>?</a:t>
            </a:r>
            <a:endParaRPr sz="5900">
              <a:solidFill>
                <a:srgbClr val="CC0000"/>
              </a:solidFill>
            </a:endParaRPr>
          </a:p>
        </p:txBody>
      </p:sp>
      <p:pic>
        <p:nvPicPr>
          <p:cNvPr id="87" name="Google Shape;8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351250" y="3893569"/>
            <a:ext cx="1146750" cy="1173581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4"/>
          <p:cNvSpPr txBox="1"/>
          <p:nvPr/>
        </p:nvSpPr>
        <p:spPr>
          <a:xfrm flipH="1" rot="-1876488">
            <a:off x="679126" y="3449555"/>
            <a:ext cx="379086" cy="11080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rgbClr val="073763"/>
                </a:solidFill>
              </a:rPr>
              <a:t>!</a:t>
            </a:r>
            <a:endParaRPr sz="6000">
              <a:solidFill>
                <a:srgbClr val="073763"/>
              </a:solidFill>
            </a:endParaRPr>
          </a:p>
        </p:txBody>
      </p:sp>
      <p:sp>
        <p:nvSpPr>
          <p:cNvPr id="89" name="Google Shape;89;p14"/>
          <p:cNvSpPr/>
          <p:nvPr/>
        </p:nvSpPr>
        <p:spPr>
          <a:xfrm rot="-6598506">
            <a:off x="-122541" y="-54993"/>
            <a:ext cx="367083" cy="365187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4"/>
          <p:cNvSpPr/>
          <p:nvPr/>
        </p:nvSpPr>
        <p:spPr>
          <a:xfrm rot="-6598254">
            <a:off x="356866" y="1585673"/>
            <a:ext cx="481345" cy="468248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4"/>
          <p:cNvSpPr txBox="1"/>
          <p:nvPr/>
        </p:nvSpPr>
        <p:spPr>
          <a:xfrm rot="994192">
            <a:off x="8119919" y="3372850"/>
            <a:ext cx="521768" cy="9233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solidFill>
                  <a:srgbClr val="073763"/>
                </a:solidFill>
              </a:rPr>
              <a:t>!</a:t>
            </a:r>
            <a:endParaRPr/>
          </a:p>
        </p:txBody>
      </p:sp>
      <p:sp>
        <p:nvSpPr>
          <p:cNvPr id="92" name="Google Shape;92;p14"/>
          <p:cNvSpPr/>
          <p:nvPr/>
        </p:nvSpPr>
        <p:spPr>
          <a:xfrm rot="-6598088">
            <a:off x="8725498" y="265623"/>
            <a:ext cx="294292" cy="263356"/>
          </a:xfrm>
          <a:prstGeom prst="ellipse">
            <a:avLst/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3" name="Google Shape;93;p14"/>
          <p:cNvPicPr preferRelativeResize="0"/>
          <p:nvPr/>
        </p:nvPicPr>
        <p:blipFill rotWithShape="1">
          <a:blip r:embed="rId3">
            <a:alphaModFix/>
          </a:blip>
          <a:srcRect b="0" l="0" r="5829" t="0"/>
          <a:stretch/>
        </p:blipFill>
        <p:spPr>
          <a:xfrm rot="7906388">
            <a:off x="8240897" y="1225600"/>
            <a:ext cx="991906" cy="457575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4"/>
          <p:cNvSpPr/>
          <p:nvPr/>
        </p:nvSpPr>
        <p:spPr>
          <a:xfrm rot="-6597214">
            <a:off x="1365520" y="4749681"/>
            <a:ext cx="447461" cy="468632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5" name="Google Shape;95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1302271">
            <a:off x="3754175" y="-344152"/>
            <a:ext cx="631400" cy="675475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4"/>
          <p:cNvSpPr txBox="1"/>
          <p:nvPr/>
        </p:nvSpPr>
        <p:spPr>
          <a:xfrm rot="3886993">
            <a:off x="2317913" y="-459"/>
            <a:ext cx="701336" cy="11082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rgbClr val="CC0000"/>
                </a:solidFill>
              </a:rPr>
              <a:t>!</a:t>
            </a:r>
            <a:endParaRPr sz="2600">
              <a:solidFill>
                <a:srgbClr val="CC0000"/>
              </a:solidFill>
            </a:endParaRPr>
          </a:p>
        </p:txBody>
      </p:sp>
      <p:pic>
        <p:nvPicPr>
          <p:cNvPr id="97" name="Google Shape;97;p14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295300" y="189275"/>
            <a:ext cx="1146750" cy="922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4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5532100" y="4730244"/>
            <a:ext cx="759000" cy="610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7">
            <a:alphaModFix/>
          </a:blip>
          <a:srcRect b="0" l="0" r="1671" t="10080"/>
          <a:stretch/>
        </p:blipFill>
        <p:spPr>
          <a:xfrm>
            <a:off x="7930938" y="2536513"/>
            <a:ext cx="899700" cy="675569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4"/>
          <p:cNvSpPr txBox="1"/>
          <p:nvPr/>
        </p:nvSpPr>
        <p:spPr>
          <a:xfrm>
            <a:off x="2373400" y="638150"/>
            <a:ext cx="3728400" cy="10773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rgbClr val="FFFFFF"/>
                </a:solidFill>
              </a:rPr>
              <a:t>List Of Table And List Of Figures </a:t>
            </a:r>
            <a:endParaRPr sz="100">
              <a:solidFill>
                <a:srgbClr val="FFFFFF"/>
              </a:solidFill>
            </a:endParaRPr>
          </a:p>
        </p:txBody>
      </p:sp>
      <p:pic>
        <p:nvPicPr>
          <p:cNvPr id="101" name="Google Shape;10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236205">
            <a:off x="6485575" y="4167794"/>
            <a:ext cx="936000" cy="957906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4"/>
          <p:cNvSpPr txBox="1"/>
          <p:nvPr/>
        </p:nvSpPr>
        <p:spPr>
          <a:xfrm>
            <a:off x="747788" y="1715450"/>
            <a:ext cx="7176000" cy="31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❖"/>
            </a:pPr>
            <a:r>
              <a:rPr lang="en-GB" sz="1700">
                <a:solidFill>
                  <a:schemeClr val="dk1"/>
                </a:solidFill>
              </a:rPr>
              <a:t>The list of figures and tables are most important in the dissertation. 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❖"/>
            </a:pPr>
            <a:r>
              <a:rPr lang="en-GB" sz="1700">
                <a:solidFill>
                  <a:schemeClr val="dk1"/>
                </a:solidFill>
              </a:rPr>
              <a:t>They specifically sound like where lists of all tables and figures used in the dissertation are in coherence with the pages of numbers. 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❖"/>
            </a:pPr>
            <a:r>
              <a:rPr lang="en-GB" sz="1700">
                <a:solidFill>
                  <a:schemeClr val="dk1"/>
                </a:solidFill>
              </a:rPr>
              <a:t>The list of tables and figures in the dissertation is like the table of contact that helps to reach the specific table and figure with the help of page numbers. 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❖"/>
            </a:pPr>
            <a:r>
              <a:rPr lang="en-GB" sz="1700">
                <a:solidFill>
                  <a:schemeClr val="dk1"/>
                </a:solidFill>
              </a:rPr>
              <a:t>Hence in all this, the corresponding page numbers are most important followed by the clear titles and usage of numbers in the text. 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</a:endParaRPr>
          </a:p>
        </p:txBody>
      </p:sp>
      <p:pic>
        <p:nvPicPr>
          <p:cNvPr id="103" name="Google Shape;103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99050" y="3985645"/>
            <a:ext cx="1002051" cy="978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/>
          <p:nvPr/>
        </p:nvSpPr>
        <p:spPr>
          <a:xfrm rot="-6596014">
            <a:off x="-1794404" y="2134400"/>
            <a:ext cx="1037455" cy="1037455"/>
          </a:xfrm>
          <a:prstGeom prst="ellipse">
            <a:avLst/>
          </a:prstGeom>
          <a:solidFill>
            <a:srgbClr val="3C78D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5"/>
          <p:cNvSpPr/>
          <p:nvPr/>
        </p:nvSpPr>
        <p:spPr>
          <a:xfrm rot="-6599135">
            <a:off x="-849191" y="1450070"/>
            <a:ext cx="592480" cy="592480"/>
          </a:xfrm>
          <a:prstGeom prst="ellipse">
            <a:avLst/>
          </a:prstGeom>
          <a:solidFill>
            <a:srgbClr val="1155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5"/>
          <p:cNvSpPr/>
          <p:nvPr/>
        </p:nvSpPr>
        <p:spPr>
          <a:xfrm>
            <a:off x="2590350" y="4814375"/>
            <a:ext cx="1146900" cy="1173600"/>
          </a:xfrm>
          <a:prstGeom prst="ellipse">
            <a:avLst/>
          </a:prstGeom>
          <a:solidFill>
            <a:srgbClr val="073763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/>
          </a:p>
        </p:txBody>
      </p:sp>
      <p:sp>
        <p:nvSpPr>
          <p:cNvPr id="111" name="Google Shape;111;p15"/>
          <p:cNvSpPr/>
          <p:nvPr/>
        </p:nvSpPr>
        <p:spPr>
          <a:xfrm>
            <a:off x="6848050" y="-306825"/>
            <a:ext cx="1914900" cy="1914900"/>
          </a:xfrm>
          <a:prstGeom prst="donut">
            <a:avLst>
              <a:gd fmla="val 25000" name="adj"/>
            </a:avLst>
          </a:prstGeom>
          <a:solidFill>
            <a:srgbClr val="1C4587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2" name="Google Shape;112;p15"/>
          <p:cNvPicPr preferRelativeResize="0"/>
          <p:nvPr/>
        </p:nvPicPr>
        <p:blipFill rotWithShape="1">
          <a:blip r:embed="rId3">
            <a:alphaModFix/>
          </a:blip>
          <a:srcRect b="0" l="0" r="24282" t="0"/>
          <a:stretch/>
        </p:blipFill>
        <p:spPr>
          <a:xfrm flipH="1" rot="2700031">
            <a:off x="3368197" y="4564955"/>
            <a:ext cx="870083" cy="499192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5"/>
          <p:cNvSpPr txBox="1"/>
          <p:nvPr/>
        </p:nvSpPr>
        <p:spPr>
          <a:xfrm rot="279706">
            <a:off x="-225621" y="1956358"/>
            <a:ext cx="686571" cy="109284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900">
                <a:solidFill>
                  <a:srgbClr val="CC0000"/>
                </a:solidFill>
              </a:rPr>
              <a:t>?</a:t>
            </a:r>
            <a:endParaRPr sz="5900">
              <a:solidFill>
                <a:srgbClr val="CC0000"/>
              </a:solidFill>
            </a:endParaRPr>
          </a:p>
        </p:txBody>
      </p:sp>
      <p:pic>
        <p:nvPicPr>
          <p:cNvPr id="114" name="Google Shape;11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558600" y="3824869"/>
            <a:ext cx="1146750" cy="1173581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5"/>
          <p:cNvSpPr txBox="1"/>
          <p:nvPr/>
        </p:nvSpPr>
        <p:spPr>
          <a:xfrm flipH="1" rot="-1876488">
            <a:off x="-5237" y="2699030"/>
            <a:ext cx="379086" cy="11080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rgbClr val="073763"/>
                </a:solidFill>
              </a:rPr>
              <a:t>!</a:t>
            </a:r>
            <a:endParaRPr sz="6000">
              <a:solidFill>
                <a:srgbClr val="073763"/>
              </a:solidFill>
            </a:endParaRPr>
          </a:p>
        </p:txBody>
      </p:sp>
      <p:sp>
        <p:nvSpPr>
          <p:cNvPr id="116" name="Google Shape;116;p15"/>
          <p:cNvSpPr/>
          <p:nvPr/>
        </p:nvSpPr>
        <p:spPr>
          <a:xfrm rot="-6598506">
            <a:off x="-122541" y="-54993"/>
            <a:ext cx="367083" cy="365187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5"/>
          <p:cNvSpPr/>
          <p:nvPr/>
        </p:nvSpPr>
        <p:spPr>
          <a:xfrm rot="-6598254">
            <a:off x="-56384" y="1179336"/>
            <a:ext cx="481345" cy="468248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5"/>
          <p:cNvSpPr txBox="1"/>
          <p:nvPr/>
        </p:nvSpPr>
        <p:spPr>
          <a:xfrm rot="994192">
            <a:off x="8119919" y="3372850"/>
            <a:ext cx="521768" cy="9233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solidFill>
                  <a:srgbClr val="073763"/>
                </a:solidFill>
              </a:rPr>
              <a:t>!</a:t>
            </a:r>
            <a:endParaRPr/>
          </a:p>
        </p:txBody>
      </p:sp>
      <p:sp>
        <p:nvSpPr>
          <p:cNvPr id="119" name="Google Shape;119;p15"/>
          <p:cNvSpPr/>
          <p:nvPr/>
        </p:nvSpPr>
        <p:spPr>
          <a:xfrm rot="-6598088">
            <a:off x="8725498" y="265623"/>
            <a:ext cx="294292" cy="263356"/>
          </a:xfrm>
          <a:prstGeom prst="ellipse">
            <a:avLst/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0" name="Google Shape;120;p15"/>
          <p:cNvPicPr preferRelativeResize="0"/>
          <p:nvPr/>
        </p:nvPicPr>
        <p:blipFill rotWithShape="1">
          <a:blip r:embed="rId3">
            <a:alphaModFix/>
          </a:blip>
          <a:srcRect b="0" l="0" r="5829" t="0"/>
          <a:stretch/>
        </p:blipFill>
        <p:spPr>
          <a:xfrm rot="7906388">
            <a:off x="8240897" y="1225600"/>
            <a:ext cx="991906" cy="45757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5"/>
          <p:cNvSpPr/>
          <p:nvPr/>
        </p:nvSpPr>
        <p:spPr>
          <a:xfrm rot="-6597214">
            <a:off x="1365520" y="4749681"/>
            <a:ext cx="447461" cy="468632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2" name="Google Shape;122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1302271">
            <a:off x="3754175" y="-344152"/>
            <a:ext cx="631400" cy="675475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5"/>
          <p:cNvSpPr txBox="1"/>
          <p:nvPr/>
        </p:nvSpPr>
        <p:spPr>
          <a:xfrm rot="3886993">
            <a:off x="2317913" y="-459"/>
            <a:ext cx="701336" cy="11082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rgbClr val="CC0000"/>
                </a:solidFill>
              </a:rPr>
              <a:t>!</a:t>
            </a:r>
            <a:endParaRPr sz="2600">
              <a:solidFill>
                <a:srgbClr val="CC0000"/>
              </a:solidFill>
            </a:endParaRPr>
          </a:p>
        </p:txBody>
      </p:sp>
      <p:pic>
        <p:nvPicPr>
          <p:cNvPr id="124" name="Google Shape;124;p15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295300" y="189275"/>
            <a:ext cx="1146750" cy="922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5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5532100" y="4730244"/>
            <a:ext cx="759000" cy="610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5"/>
          <p:cNvPicPr preferRelativeResize="0"/>
          <p:nvPr/>
        </p:nvPicPr>
        <p:blipFill rotWithShape="1">
          <a:blip r:embed="rId7">
            <a:alphaModFix/>
          </a:blip>
          <a:srcRect b="0" l="0" r="1671" t="10080"/>
          <a:stretch/>
        </p:blipFill>
        <p:spPr>
          <a:xfrm>
            <a:off x="7930938" y="2536513"/>
            <a:ext cx="899700" cy="675569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15"/>
          <p:cNvSpPr txBox="1"/>
          <p:nvPr/>
        </p:nvSpPr>
        <p:spPr>
          <a:xfrm>
            <a:off x="1532350" y="362488"/>
            <a:ext cx="5225400" cy="10773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rgbClr val="FFFFFF"/>
                </a:solidFill>
              </a:rPr>
              <a:t>Use Numbers And Clear Titles In The Text</a:t>
            </a:r>
            <a:r>
              <a:rPr b="1" lang="en-GB" sz="2900">
                <a:solidFill>
                  <a:srgbClr val="FFFFFF"/>
                </a:solidFill>
              </a:rPr>
              <a:t> </a:t>
            </a:r>
            <a:endParaRPr sz="100">
              <a:solidFill>
                <a:srgbClr val="FFFFFF"/>
              </a:solidFill>
            </a:endParaRPr>
          </a:p>
        </p:txBody>
      </p:sp>
      <p:sp>
        <p:nvSpPr>
          <p:cNvPr id="128" name="Google Shape;128;p15"/>
          <p:cNvSpPr/>
          <p:nvPr/>
        </p:nvSpPr>
        <p:spPr>
          <a:xfrm rot="-6597214">
            <a:off x="1365520" y="4749681"/>
            <a:ext cx="447461" cy="468632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5"/>
          <p:cNvSpPr/>
          <p:nvPr/>
        </p:nvSpPr>
        <p:spPr>
          <a:xfrm rot="-6596854">
            <a:off x="9983683" y="3055151"/>
            <a:ext cx="826591" cy="827847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0" name="Google Shape;13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236205">
            <a:off x="6608800" y="4447344"/>
            <a:ext cx="936000" cy="957906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5"/>
          <p:cNvSpPr txBox="1"/>
          <p:nvPr/>
        </p:nvSpPr>
        <p:spPr>
          <a:xfrm>
            <a:off x="272713" y="1439800"/>
            <a:ext cx="7517100" cy="31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❖"/>
            </a:pPr>
            <a:r>
              <a:rPr lang="en-GB" sz="1700">
                <a:solidFill>
                  <a:schemeClr val="dk1"/>
                </a:solidFill>
              </a:rPr>
              <a:t>These lists offer the readers a detailed overview.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❖"/>
            </a:pPr>
            <a:r>
              <a:rPr lang="en-GB" sz="1700">
                <a:solidFill>
                  <a:schemeClr val="dk1"/>
                </a:solidFill>
              </a:rPr>
              <a:t>How one has used these related items in the dissertation and support them to find the specific tables and figures of interest.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❖"/>
            </a:pPr>
            <a:r>
              <a:rPr lang="en-GB" sz="1700">
                <a:solidFill>
                  <a:schemeClr val="dk1"/>
                </a:solidFill>
              </a:rPr>
              <a:t>Often, such lists are not much required in the dissertation it is mainly recommended when a researcher is using several figures and tables or the dissertation is large in terms of pages. 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❖"/>
            </a:pPr>
            <a:r>
              <a:rPr lang="en-GB" sz="1700">
                <a:solidFill>
                  <a:schemeClr val="dk1"/>
                </a:solidFill>
              </a:rPr>
              <a:t>Thus, the tables and figures always require to be clear titled with proper numbering. 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❖"/>
            </a:pPr>
            <a:r>
              <a:rPr lang="en-GB" sz="1700">
                <a:solidFill>
                  <a:schemeClr val="dk1"/>
                </a:solidFill>
              </a:rPr>
              <a:t>In Microsoft word to add the titles and numbers and highlight the tables and figures by selecting the insert caption from right-click option. </a:t>
            </a:r>
            <a:endParaRPr sz="1700">
              <a:solidFill>
                <a:schemeClr val="dk1"/>
              </a:solidFill>
            </a:endParaRPr>
          </a:p>
        </p:txBody>
      </p:sp>
      <p:pic>
        <p:nvPicPr>
          <p:cNvPr id="132" name="Google Shape;132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99050" y="3985645"/>
            <a:ext cx="1002051" cy="978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6"/>
          <p:cNvSpPr/>
          <p:nvPr/>
        </p:nvSpPr>
        <p:spPr>
          <a:xfrm rot="-6596014">
            <a:off x="-1794404" y="2134400"/>
            <a:ext cx="1037455" cy="1037455"/>
          </a:xfrm>
          <a:prstGeom prst="ellipse">
            <a:avLst/>
          </a:prstGeom>
          <a:solidFill>
            <a:srgbClr val="3C78D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6"/>
          <p:cNvSpPr/>
          <p:nvPr/>
        </p:nvSpPr>
        <p:spPr>
          <a:xfrm rot="-6599135">
            <a:off x="-849191" y="1450070"/>
            <a:ext cx="592480" cy="592480"/>
          </a:xfrm>
          <a:prstGeom prst="ellipse">
            <a:avLst/>
          </a:prstGeom>
          <a:solidFill>
            <a:srgbClr val="1155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6"/>
          <p:cNvSpPr/>
          <p:nvPr/>
        </p:nvSpPr>
        <p:spPr>
          <a:xfrm>
            <a:off x="2590350" y="4575400"/>
            <a:ext cx="1146900" cy="1173600"/>
          </a:xfrm>
          <a:prstGeom prst="ellipse">
            <a:avLst/>
          </a:prstGeom>
          <a:solidFill>
            <a:srgbClr val="073763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/>
          </a:p>
        </p:txBody>
      </p:sp>
      <p:sp>
        <p:nvSpPr>
          <p:cNvPr id="140" name="Google Shape;140;p16"/>
          <p:cNvSpPr/>
          <p:nvPr/>
        </p:nvSpPr>
        <p:spPr>
          <a:xfrm>
            <a:off x="6467050" y="-306825"/>
            <a:ext cx="1914900" cy="1914900"/>
          </a:xfrm>
          <a:prstGeom prst="donut">
            <a:avLst>
              <a:gd fmla="val 25000" name="adj"/>
            </a:avLst>
          </a:prstGeom>
          <a:solidFill>
            <a:srgbClr val="1C4587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1" name="Google Shape;141;p16"/>
          <p:cNvPicPr preferRelativeResize="0"/>
          <p:nvPr/>
        </p:nvPicPr>
        <p:blipFill rotWithShape="1">
          <a:blip r:embed="rId3">
            <a:alphaModFix/>
          </a:blip>
          <a:srcRect b="0" l="0" r="24282" t="0"/>
          <a:stretch/>
        </p:blipFill>
        <p:spPr>
          <a:xfrm flipH="1" rot="3133154">
            <a:off x="3429122" y="4397155"/>
            <a:ext cx="870083" cy="499191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16"/>
          <p:cNvSpPr txBox="1"/>
          <p:nvPr/>
        </p:nvSpPr>
        <p:spPr>
          <a:xfrm rot="279706">
            <a:off x="-225621" y="1956358"/>
            <a:ext cx="686571" cy="109284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900">
                <a:solidFill>
                  <a:srgbClr val="CC0000"/>
                </a:solidFill>
              </a:rPr>
              <a:t>?</a:t>
            </a:r>
            <a:endParaRPr sz="5900">
              <a:solidFill>
                <a:srgbClr val="CC0000"/>
              </a:solidFill>
            </a:endParaRPr>
          </a:p>
        </p:txBody>
      </p:sp>
      <p:pic>
        <p:nvPicPr>
          <p:cNvPr id="143" name="Google Shape;143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558600" y="3824869"/>
            <a:ext cx="1146750" cy="1173581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16"/>
          <p:cNvSpPr txBox="1"/>
          <p:nvPr/>
        </p:nvSpPr>
        <p:spPr>
          <a:xfrm flipH="1" rot="-1876488">
            <a:off x="679126" y="3449555"/>
            <a:ext cx="379086" cy="11080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rgbClr val="073763"/>
                </a:solidFill>
              </a:rPr>
              <a:t>!</a:t>
            </a:r>
            <a:endParaRPr sz="6000">
              <a:solidFill>
                <a:srgbClr val="073763"/>
              </a:solidFill>
            </a:endParaRPr>
          </a:p>
        </p:txBody>
      </p:sp>
      <p:sp>
        <p:nvSpPr>
          <p:cNvPr id="145" name="Google Shape;145;p16"/>
          <p:cNvSpPr/>
          <p:nvPr/>
        </p:nvSpPr>
        <p:spPr>
          <a:xfrm rot="-6598506">
            <a:off x="-122541" y="-54993"/>
            <a:ext cx="367083" cy="365187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6"/>
          <p:cNvSpPr/>
          <p:nvPr/>
        </p:nvSpPr>
        <p:spPr>
          <a:xfrm rot="-6598254">
            <a:off x="356866" y="1585673"/>
            <a:ext cx="481345" cy="468248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6"/>
          <p:cNvSpPr txBox="1"/>
          <p:nvPr/>
        </p:nvSpPr>
        <p:spPr>
          <a:xfrm rot="994192">
            <a:off x="8119919" y="3372850"/>
            <a:ext cx="521768" cy="9233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solidFill>
                  <a:srgbClr val="073763"/>
                </a:solidFill>
              </a:rPr>
              <a:t>!</a:t>
            </a:r>
            <a:endParaRPr/>
          </a:p>
        </p:txBody>
      </p:sp>
      <p:sp>
        <p:nvSpPr>
          <p:cNvPr id="148" name="Google Shape;148;p16"/>
          <p:cNvSpPr/>
          <p:nvPr/>
        </p:nvSpPr>
        <p:spPr>
          <a:xfrm rot="-6598088">
            <a:off x="8801698" y="189423"/>
            <a:ext cx="294292" cy="263356"/>
          </a:xfrm>
          <a:prstGeom prst="ellipse">
            <a:avLst/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9" name="Google Shape;149;p16"/>
          <p:cNvPicPr preferRelativeResize="0"/>
          <p:nvPr/>
        </p:nvPicPr>
        <p:blipFill rotWithShape="1">
          <a:blip r:embed="rId3">
            <a:alphaModFix/>
          </a:blip>
          <a:srcRect b="0" l="0" r="5829" t="0"/>
          <a:stretch/>
        </p:blipFill>
        <p:spPr>
          <a:xfrm rot="6622432">
            <a:off x="8088497" y="920800"/>
            <a:ext cx="991906" cy="457575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16"/>
          <p:cNvSpPr/>
          <p:nvPr/>
        </p:nvSpPr>
        <p:spPr>
          <a:xfrm rot="-6597214">
            <a:off x="1365520" y="4749681"/>
            <a:ext cx="447461" cy="468632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51" name="Google Shape;151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1302271">
            <a:off x="3754175" y="-344152"/>
            <a:ext cx="631400" cy="675475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6"/>
          <p:cNvSpPr txBox="1"/>
          <p:nvPr/>
        </p:nvSpPr>
        <p:spPr>
          <a:xfrm rot="3886993">
            <a:off x="2317913" y="-459"/>
            <a:ext cx="701336" cy="11082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rgbClr val="CC0000"/>
                </a:solidFill>
              </a:rPr>
              <a:t>!</a:t>
            </a:r>
            <a:endParaRPr sz="2600">
              <a:solidFill>
                <a:srgbClr val="CC0000"/>
              </a:solidFill>
            </a:endParaRPr>
          </a:p>
        </p:txBody>
      </p:sp>
      <p:pic>
        <p:nvPicPr>
          <p:cNvPr id="153" name="Google Shape;153;p16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295300" y="189275"/>
            <a:ext cx="1146750" cy="922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6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5532100" y="4730244"/>
            <a:ext cx="759000" cy="610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6"/>
          <p:cNvPicPr preferRelativeResize="0"/>
          <p:nvPr/>
        </p:nvPicPr>
        <p:blipFill rotWithShape="1">
          <a:blip r:embed="rId7">
            <a:alphaModFix/>
          </a:blip>
          <a:srcRect b="0" l="0" r="1671" t="10080"/>
          <a:stretch/>
        </p:blipFill>
        <p:spPr>
          <a:xfrm>
            <a:off x="7930938" y="2536513"/>
            <a:ext cx="899700" cy="675569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16"/>
          <p:cNvSpPr txBox="1"/>
          <p:nvPr/>
        </p:nvSpPr>
        <p:spPr>
          <a:xfrm>
            <a:off x="846517" y="2018688"/>
            <a:ext cx="2715000" cy="16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</a:rPr>
              <a:t>This is Dialogue Box 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</a:rPr>
              <a:t>for Caption in Microsoft 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</a:rPr>
              <a:t>Office through which 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</a:rPr>
              <a:t>the list of table and 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</a:rPr>
              <a:t>figures are generated. </a:t>
            </a:r>
            <a:endParaRPr sz="1700">
              <a:solidFill>
                <a:schemeClr val="dk1"/>
              </a:solidFill>
            </a:endParaRPr>
          </a:p>
        </p:txBody>
      </p:sp>
      <p:sp>
        <p:nvSpPr>
          <p:cNvPr id="157" name="Google Shape;157;p16"/>
          <p:cNvSpPr/>
          <p:nvPr/>
        </p:nvSpPr>
        <p:spPr>
          <a:xfrm rot="-6598088">
            <a:off x="2359748" y="1051673"/>
            <a:ext cx="294292" cy="263356"/>
          </a:xfrm>
          <a:prstGeom prst="ellipse">
            <a:avLst/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58" name="Google Shape;158;p16"/>
          <p:cNvPicPr preferRelativeResize="0"/>
          <p:nvPr/>
        </p:nvPicPr>
        <p:blipFill rotWithShape="1">
          <a:blip r:embed="rId3">
            <a:alphaModFix/>
          </a:blip>
          <a:srcRect b="0" l="0" r="24282" t="0"/>
          <a:stretch/>
        </p:blipFill>
        <p:spPr>
          <a:xfrm flipH="1" rot="-5742319">
            <a:off x="5762422" y="502705"/>
            <a:ext cx="870083" cy="499192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16"/>
          <p:cNvSpPr txBox="1"/>
          <p:nvPr/>
        </p:nvSpPr>
        <p:spPr>
          <a:xfrm>
            <a:off x="1457175" y="658263"/>
            <a:ext cx="5225400" cy="10773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rgbClr val="FFFFFF"/>
                </a:solidFill>
              </a:rPr>
              <a:t>Use Numbers And Clear Titles In The Text</a:t>
            </a:r>
            <a:r>
              <a:rPr b="1" lang="en-GB" sz="2900">
                <a:solidFill>
                  <a:srgbClr val="FFFFFF"/>
                </a:solidFill>
              </a:rPr>
              <a:t> </a:t>
            </a:r>
            <a:endParaRPr sz="100">
              <a:solidFill>
                <a:srgbClr val="FFFFFF"/>
              </a:solidFill>
            </a:endParaRPr>
          </a:p>
        </p:txBody>
      </p:sp>
      <p:pic>
        <p:nvPicPr>
          <p:cNvPr id="160" name="Google Shape;16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236205">
            <a:off x="6485575" y="4167794"/>
            <a:ext cx="936000" cy="957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400374" y="1785431"/>
            <a:ext cx="4054525" cy="2894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1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999050" y="3985645"/>
            <a:ext cx="1002051" cy="978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7"/>
          <p:cNvSpPr/>
          <p:nvPr/>
        </p:nvSpPr>
        <p:spPr>
          <a:xfrm rot="-6596014">
            <a:off x="-1794404" y="2134400"/>
            <a:ext cx="1037455" cy="1037455"/>
          </a:xfrm>
          <a:prstGeom prst="ellipse">
            <a:avLst/>
          </a:prstGeom>
          <a:solidFill>
            <a:srgbClr val="3C78D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7"/>
          <p:cNvSpPr/>
          <p:nvPr/>
        </p:nvSpPr>
        <p:spPr>
          <a:xfrm rot="-6599135">
            <a:off x="-849191" y="1450070"/>
            <a:ext cx="592480" cy="592480"/>
          </a:xfrm>
          <a:prstGeom prst="ellipse">
            <a:avLst/>
          </a:prstGeom>
          <a:solidFill>
            <a:srgbClr val="1155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7"/>
          <p:cNvSpPr/>
          <p:nvPr/>
        </p:nvSpPr>
        <p:spPr>
          <a:xfrm>
            <a:off x="2590350" y="4575400"/>
            <a:ext cx="1146900" cy="1173600"/>
          </a:xfrm>
          <a:prstGeom prst="ellipse">
            <a:avLst/>
          </a:prstGeom>
          <a:solidFill>
            <a:srgbClr val="073763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/>
          </a:p>
        </p:txBody>
      </p:sp>
      <p:sp>
        <p:nvSpPr>
          <p:cNvPr id="170" name="Google Shape;170;p17"/>
          <p:cNvSpPr/>
          <p:nvPr/>
        </p:nvSpPr>
        <p:spPr>
          <a:xfrm>
            <a:off x="6848050" y="-306825"/>
            <a:ext cx="1914900" cy="1914900"/>
          </a:xfrm>
          <a:prstGeom prst="donut">
            <a:avLst>
              <a:gd fmla="val 25000" name="adj"/>
            </a:avLst>
          </a:prstGeom>
          <a:solidFill>
            <a:srgbClr val="1C4587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71" name="Google Shape;171;p17"/>
          <p:cNvPicPr preferRelativeResize="0"/>
          <p:nvPr/>
        </p:nvPicPr>
        <p:blipFill rotWithShape="1">
          <a:blip r:embed="rId3">
            <a:alphaModFix/>
          </a:blip>
          <a:srcRect b="0" l="0" r="24282" t="0"/>
          <a:stretch/>
        </p:blipFill>
        <p:spPr>
          <a:xfrm flipH="1" rot="3133154">
            <a:off x="3429122" y="4397155"/>
            <a:ext cx="870083" cy="499191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17"/>
          <p:cNvSpPr txBox="1"/>
          <p:nvPr/>
        </p:nvSpPr>
        <p:spPr>
          <a:xfrm rot="279706">
            <a:off x="-225621" y="1956358"/>
            <a:ext cx="686571" cy="109284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900">
                <a:solidFill>
                  <a:srgbClr val="CC0000"/>
                </a:solidFill>
              </a:rPr>
              <a:t>?</a:t>
            </a:r>
            <a:endParaRPr sz="5900">
              <a:solidFill>
                <a:srgbClr val="CC0000"/>
              </a:solidFill>
            </a:endParaRPr>
          </a:p>
        </p:txBody>
      </p:sp>
      <p:pic>
        <p:nvPicPr>
          <p:cNvPr id="173" name="Google Shape;17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558600" y="3824869"/>
            <a:ext cx="1146750" cy="1173581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17"/>
          <p:cNvSpPr txBox="1"/>
          <p:nvPr/>
        </p:nvSpPr>
        <p:spPr>
          <a:xfrm flipH="1" rot="-1876488">
            <a:off x="149501" y="3093080"/>
            <a:ext cx="379086" cy="11080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rgbClr val="073763"/>
                </a:solidFill>
              </a:rPr>
              <a:t>!</a:t>
            </a:r>
            <a:endParaRPr sz="6000">
              <a:solidFill>
                <a:srgbClr val="073763"/>
              </a:solidFill>
            </a:endParaRPr>
          </a:p>
        </p:txBody>
      </p:sp>
      <p:sp>
        <p:nvSpPr>
          <p:cNvPr id="175" name="Google Shape;175;p17"/>
          <p:cNvSpPr/>
          <p:nvPr/>
        </p:nvSpPr>
        <p:spPr>
          <a:xfrm rot="-6598506">
            <a:off x="-122541" y="-54993"/>
            <a:ext cx="367083" cy="365187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7"/>
          <p:cNvSpPr/>
          <p:nvPr/>
        </p:nvSpPr>
        <p:spPr>
          <a:xfrm rot="-6598254">
            <a:off x="356866" y="1585673"/>
            <a:ext cx="481345" cy="468248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7"/>
          <p:cNvSpPr txBox="1"/>
          <p:nvPr/>
        </p:nvSpPr>
        <p:spPr>
          <a:xfrm rot="994192">
            <a:off x="8119919" y="3372850"/>
            <a:ext cx="521768" cy="9233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solidFill>
                  <a:srgbClr val="073763"/>
                </a:solidFill>
              </a:rPr>
              <a:t>!</a:t>
            </a:r>
            <a:endParaRPr/>
          </a:p>
        </p:txBody>
      </p:sp>
      <p:sp>
        <p:nvSpPr>
          <p:cNvPr id="178" name="Google Shape;178;p17"/>
          <p:cNvSpPr/>
          <p:nvPr/>
        </p:nvSpPr>
        <p:spPr>
          <a:xfrm rot="-6598088">
            <a:off x="8725498" y="265623"/>
            <a:ext cx="294292" cy="263356"/>
          </a:xfrm>
          <a:prstGeom prst="ellipse">
            <a:avLst/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79" name="Google Shape;179;p17"/>
          <p:cNvPicPr preferRelativeResize="0"/>
          <p:nvPr/>
        </p:nvPicPr>
        <p:blipFill rotWithShape="1">
          <a:blip r:embed="rId3">
            <a:alphaModFix/>
          </a:blip>
          <a:srcRect b="0" l="0" r="5829" t="0"/>
          <a:stretch/>
        </p:blipFill>
        <p:spPr>
          <a:xfrm rot="7906388">
            <a:off x="8240897" y="1225600"/>
            <a:ext cx="991906" cy="457575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17"/>
          <p:cNvSpPr/>
          <p:nvPr/>
        </p:nvSpPr>
        <p:spPr>
          <a:xfrm rot="-6597214">
            <a:off x="1365520" y="4749681"/>
            <a:ext cx="447461" cy="468632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1" name="Google Shape;181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1302271">
            <a:off x="3754175" y="-344152"/>
            <a:ext cx="631400" cy="675475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17"/>
          <p:cNvSpPr txBox="1"/>
          <p:nvPr/>
        </p:nvSpPr>
        <p:spPr>
          <a:xfrm rot="3886993">
            <a:off x="2317913" y="-459"/>
            <a:ext cx="701336" cy="11082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rgbClr val="CC0000"/>
                </a:solidFill>
              </a:rPr>
              <a:t>!</a:t>
            </a:r>
            <a:endParaRPr sz="2600">
              <a:solidFill>
                <a:srgbClr val="CC0000"/>
              </a:solidFill>
            </a:endParaRPr>
          </a:p>
        </p:txBody>
      </p:sp>
      <p:pic>
        <p:nvPicPr>
          <p:cNvPr id="183" name="Google Shape;183;p17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295300" y="189275"/>
            <a:ext cx="1146750" cy="922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17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5532100" y="4730244"/>
            <a:ext cx="759000" cy="610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17"/>
          <p:cNvPicPr preferRelativeResize="0"/>
          <p:nvPr/>
        </p:nvPicPr>
        <p:blipFill rotWithShape="1">
          <a:blip r:embed="rId7">
            <a:alphaModFix/>
          </a:blip>
          <a:srcRect b="0" l="0" r="1671" t="10080"/>
          <a:stretch/>
        </p:blipFill>
        <p:spPr>
          <a:xfrm>
            <a:off x="7930938" y="2536513"/>
            <a:ext cx="899700" cy="675569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17"/>
          <p:cNvSpPr txBox="1"/>
          <p:nvPr/>
        </p:nvSpPr>
        <p:spPr>
          <a:xfrm>
            <a:off x="788888" y="1588738"/>
            <a:ext cx="7246200" cy="285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❖"/>
            </a:pPr>
            <a:r>
              <a:rPr lang="en-GB" sz="1700">
                <a:solidFill>
                  <a:schemeClr val="dk1"/>
                </a:solidFill>
              </a:rPr>
              <a:t>Automatically, the list of tables and figures will depict all the graphics and tables in the document. 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❖"/>
            </a:pPr>
            <a:r>
              <a:rPr lang="en-GB" sz="1700">
                <a:solidFill>
                  <a:schemeClr val="dk1"/>
                </a:solidFill>
              </a:rPr>
              <a:t>Where each entry is further supported by title, number and specifies the page number which is most important for the navigation.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❖"/>
            </a:pPr>
            <a:r>
              <a:rPr lang="en-GB" sz="1700">
                <a:solidFill>
                  <a:schemeClr val="dk1"/>
                </a:solidFill>
              </a:rPr>
              <a:t> The listing is continuous in the proper sequence, where no number on the page with the main headings may be used.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❖"/>
            </a:pPr>
            <a:r>
              <a:rPr lang="en-GB" sz="1700">
                <a:solidFill>
                  <a:schemeClr val="dk1"/>
                </a:solidFill>
              </a:rPr>
              <a:t>Firstly researcher has to add captions to the related figures. 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❖"/>
            </a:pPr>
            <a:r>
              <a:rPr lang="en-GB" sz="1700">
                <a:solidFill>
                  <a:schemeClr val="dk1"/>
                </a:solidFill>
              </a:rPr>
              <a:t>The insertion of a table of figures command is used through the reference tab</a:t>
            </a:r>
            <a:endParaRPr sz="1700">
              <a:solidFill>
                <a:schemeClr val="dk1"/>
              </a:solidFill>
            </a:endParaRPr>
          </a:p>
        </p:txBody>
      </p:sp>
      <p:sp>
        <p:nvSpPr>
          <p:cNvPr id="187" name="Google Shape;187;p17"/>
          <p:cNvSpPr txBox="1"/>
          <p:nvPr/>
        </p:nvSpPr>
        <p:spPr>
          <a:xfrm>
            <a:off x="2471200" y="530775"/>
            <a:ext cx="3347700" cy="10773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rgbClr val="FFFFFF"/>
                </a:solidFill>
              </a:rPr>
              <a:t>Generate Lists Automatically</a:t>
            </a:r>
            <a:endParaRPr sz="100">
              <a:solidFill>
                <a:srgbClr val="FFFFFF"/>
              </a:solidFill>
            </a:endParaRPr>
          </a:p>
        </p:txBody>
      </p:sp>
      <p:pic>
        <p:nvPicPr>
          <p:cNvPr id="188" name="Google Shape;188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236205">
            <a:off x="6485575" y="4167794"/>
            <a:ext cx="936000" cy="957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1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99050" y="3985645"/>
            <a:ext cx="1002051" cy="978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8"/>
          <p:cNvSpPr/>
          <p:nvPr/>
        </p:nvSpPr>
        <p:spPr>
          <a:xfrm rot="-6596014">
            <a:off x="-1794404" y="2134400"/>
            <a:ext cx="1037455" cy="1037455"/>
          </a:xfrm>
          <a:prstGeom prst="ellipse">
            <a:avLst/>
          </a:prstGeom>
          <a:solidFill>
            <a:srgbClr val="3C78D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8"/>
          <p:cNvSpPr/>
          <p:nvPr/>
        </p:nvSpPr>
        <p:spPr>
          <a:xfrm rot="-6599135">
            <a:off x="-849191" y="1450070"/>
            <a:ext cx="592480" cy="592480"/>
          </a:xfrm>
          <a:prstGeom prst="ellipse">
            <a:avLst/>
          </a:prstGeom>
          <a:solidFill>
            <a:srgbClr val="1155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8"/>
          <p:cNvSpPr/>
          <p:nvPr/>
        </p:nvSpPr>
        <p:spPr>
          <a:xfrm>
            <a:off x="2590350" y="4575400"/>
            <a:ext cx="1146900" cy="1173600"/>
          </a:xfrm>
          <a:prstGeom prst="ellipse">
            <a:avLst/>
          </a:prstGeom>
          <a:solidFill>
            <a:srgbClr val="073763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/>
          </a:p>
        </p:txBody>
      </p:sp>
      <p:sp>
        <p:nvSpPr>
          <p:cNvPr id="197" name="Google Shape;197;p18"/>
          <p:cNvSpPr/>
          <p:nvPr/>
        </p:nvSpPr>
        <p:spPr>
          <a:xfrm>
            <a:off x="6848050" y="-306825"/>
            <a:ext cx="1914900" cy="1914900"/>
          </a:xfrm>
          <a:prstGeom prst="donut">
            <a:avLst>
              <a:gd fmla="val 25000" name="adj"/>
            </a:avLst>
          </a:prstGeom>
          <a:solidFill>
            <a:srgbClr val="1C4587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98" name="Google Shape;198;p18"/>
          <p:cNvPicPr preferRelativeResize="0"/>
          <p:nvPr/>
        </p:nvPicPr>
        <p:blipFill rotWithShape="1">
          <a:blip r:embed="rId3">
            <a:alphaModFix/>
          </a:blip>
          <a:srcRect b="0" l="0" r="24282" t="0"/>
          <a:stretch/>
        </p:blipFill>
        <p:spPr>
          <a:xfrm flipH="1" rot="3133154">
            <a:off x="3429122" y="4397155"/>
            <a:ext cx="870083" cy="499191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18"/>
          <p:cNvSpPr txBox="1"/>
          <p:nvPr/>
        </p:nvSpPr>
        <p:spPr>
          <a:xfrm rot="279706">
            <a:off x="-225621" y="1956358"/>
            <a:ext cx="686571" cy="109284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900">
                <a:solidFill>
                  <a:srgbClr val="CC0000"/>
                </a:solidFill>
              </a:rPr>
              <a:t>?</a:t>
            </a:r>
            <a:endParaRPr sz="5900">
              <a:solidFill>
                <a:srgbClr val="CC0000"/>
              </a:solidFill>
            </a:endParaRPr>
          </a:p>
        </p:txBody>
      </p:sp>
      <p:pic>
        <p:nvPicPr>
          <p:cNvPr id="200" name="Google Shape;20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558600" y="3824869"/>
            <a:ext cx="1146750" cy="1173581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18"/>
          <p:cNvSpPr txBox="1"/>
          <p:nvPr/>
        </p:nvSpPr>
        <p:spPr>
          <a:xfrm flipH="1" rot="-1876488">
            <a:off x="679126" y="3449555"/>
            <a:ext cx="379086" cy="11080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rgbClr val="073763"/>
                </a:solidFill>
              </a:rPr>
              <a:t>!</a:t>
            </a:r>
            <a:endParaRPr sz="6000">
              <a:solidFill>
                <a:srgbClr val="073763"/>
              </a:solidFill>
            </a:endParaRPr>
          </a:p>
        </p:txBody>
      </p:sp>
      <p:sp>
        <p:nvSpPr>
          <p:cNvPr id="202" name="Google Shape;202;p18"/>
          <p:cNvSpPr/>
          <p:nvPr/>
        </p:nvSpPr>
        <p:spPr>
          <a:xfrm rot="-6598506">
            <a:off x="-122541" y="-54993"/>
            <a:ext cx="367083" cy="365187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18"/>
          <p:cNvSpPr/>
          <p:nvPr/>
        </p:nvSpPr>
        <p:spPr>
          <a:xfrm rot="-6598254">
            <a:off x="356866" y="1585673"/>
            <a:ext cx="481345" cy="468248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18"/>
          <p:cNvSpPr txBox="1"/>
          <p:nvPr/>
        </p:nvSpPr>
        <p:spPr>
          <a:xfrm rot="994192">
            <a:off x="8119919" y="3372850"/>
            <a:ext cx="521768" cy="9233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solidFill>
                  <a:srgbClr val="073763"/>
                </a:solidFill>
              </a:rPr>
              <a:t>!</a:t>
            </a:r>
            <a:endParaRPr/>
          </a:p>
        </p:txBody>
      </p:sp>
      <p:sp>
        <p:nvSpPr>
          <p:cNvPr id="205" name="Google Shape;205;p18"/>
          <p:cNvSpPr/>
          <p:nvPr/>
        </p:nvSpPr>
        <p:spPr>
          <a:xfrm rot="-6598088">
            <a:off x="8725498" y="265623"/>
            <a:ext cx="294292" cy="263356"/>
          </a:xfrm>
          <a:prstGeom prst="ellipse">
            <a:avLst/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06" name="Google Shape;206;p18"/>
          <p:cNvPicPr preferRelativeResize="0"/>
          <p:nvPr/>
        </p:nvPicPr>
        <p:blipFill rotWithShape="1">
          <a:blip r:embed="rId3">
            <a:alphaModFix/>
          </a:blip>
          <a:srcRect b="0" l="0" r="5829" t="0"/>
          <a:stretch/>
        </p:blipFill>
        <p:spPr>
          <a:xfrm rot="7906388">
            <a:off x="8240897" y="1225600"/>
            <a:ext cx="991906" cy="457575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18"/>
          <p:cNvSpPr/>
          <p:nvPr/>
        </p:nvSpPr>
        <p:spPr>
          <a:xfrm rot="-6597214">
            <a:off x="1365520" y="4749681"/>
            <a:ext cx="447461" cy="468632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08" name="Google Shape;208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1302271">
            <a:off x="3754175" y="-344152"/>
            <a:ext cx="631400" cy="675475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18"/>
          <p:cNvSpPr txBox="1"/>
          <p:nvPr/>
        </p:nvSpPr>
        <p:spPr>
          <a:xfrm rot="3886993">
            <a:off x="2317913" y="-459"/>
            <a:ext cx="701336" cy="11082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rgbClr val="CC0000"/>
                </a:solidFill>
              </a:rPr>
              <a:t>!</a:t>
            </a:r>
            <a:endParaRPr sz="2600">
              <a:solidFill>
                <a:srgbClr val="CC0000"/>
              </a:solidFill>
            </a:endParaRPr>
          </a:p>
        </p:txBody>
      </p:sp>
      <p:pic>
        <p:nvPicPr>
          <p:cNvPr id="210" name="Google Shape;210;p18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295300" y="189275"/>
            <a:ext cx="1146750" cy="922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18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5532100" y="4730244"/>
            <a:ext cx="759000" cy="610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18"/>
          <p:cNvPicPr preferRelativeResize="0"/>
          <p:nvPr/>
        </p:nvPicPr>
        <p:blipFill rotWithShape="1">
          <a:blip r:embed="rId7">
            <a:alphaModFix/>
          </a:blip>
          <a:srcRect b="0" l="0" r="1671" t="10080"/>
          <a:stretch/>
        </p:blipFill>
        <p:spPr>
          <a:xfrm>
            <a:off x="7930938" y="2536513"/>
            <a:ext cx="899700" cy="675569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18"/>
          <p:cNvSpPr txBox="1"/>
          <p:nvPr/>
        </p:nvSpPr>
        <p:spPr>
          <a:xfrm>
            <a:off x="868500" y="1897938"/>
            <a:ext cx="7002600" cy="19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700">
                <a:solidFill>
                  <a:schemeClr val="dk1"/>
                </a:solidFill>
              </a:rPr>
              <a:t>Steps 1</a:t>
            </a:r>
            <a:endParaRPr b="1" sz="17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❖"/>
            </a:pPr>
            <a:r>
              <a:rPr lang="en-GB" sz="1700">
                <a:solidFill>
                  <a:schemeClr val="dk1"/>
                </a:solidFill>
              </a:rPr>
              <a:t>The placement of cursor where the researcher has wanted to originate the list.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❖"/>
            </a:pPr>
            <a:r>
              <a:rPr lang="en-GB" sz="1700">
                <a:solidFill>
                  <a:schemeClr val="dk1"/>
                </a:solidFill>
              </a:rPr>
              <a:t>Where the most common and appropriate place for this list is after the table of contents. </a:t>
            </a:r>
            <a:endParaRPr sz="1700">
              <a:solidFill>
                <a:schemeClr val="dk1"/>
              </a:solidFill>
            </a:endParaRPr>
          </a:p>
        </p:txBody>
      </p:sp>
      <p:sp>
        <p:nvSpPr>
          <p:cNvPr id="214" name="Google Shape;214;p18"/>
          <p:cNvSpPr txBox="1"/>
          <p:nvPr/>
        </p:nvSpPr>
        <p:spPr>
          <a:xfrm>
            <a:off x="2372375" y="687288"/>
            <a:ext cx="4086000" cy="10773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rgbClr val="FFFFFF"/>
                </a:solidFill>
              </a:rPr>
              <a:t>Steps To Generate Lists Automatically</a:t>
            </a:r>
            <a:endParaRPr sz="100">
              <a:solidFill>
                <a:srgbClr val="FFFFFF"/>
              </a:solidFill>
            </a:endParaRPr>
          </a:p>
        </p:txBody>
      </p:sp>
      <p:pic>
        <p:nvPicPr>
          <p:cNvPr id="215" name="Google Shape;215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236205">
            <a:off x="6485575" y="4167794"/>
            <a:ext cx="936000" cy="957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1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99050" y="3985645"/>
            <a:ext cx="1002051" cy="978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9"/>
          <p:cNvSpPr/>
          <p:nvPr/>
        </p:nvSpPr>
        <p:spPr>
          <a:xfrm rot="-6596014">
            <a:off x="-1794404" y="2134400"/>
            <a:ext cx="1037455" cy="1037455"/>
          </a:xfrm>
          <a:prstGeom prst="ellipse">
            <a:avLst/>
          </a:prstGeom>
          <a:solidFill>
            <a:srgbClr val="3C78D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19"/>
          <p:cNvSpPr/>
          <p:nvPr/>
        </p:nvSpPr>
        <p:spPr>
          <a:xfrm rot="-6599135">
            <a:off x="-849191" y="1450070"/>
            <a:ext cx="592480" cy="592480"/>
          </a:xfrm>
          <a:prstGeom prst="ellipse">
            <a:avLst/>
          </a:prstGeom>
          <a:solidFill>
            <a:srgbClr val="1155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19"/>
          <p:cNvSpPr/>
          <p:nvPr/>
        </p:nvSpPr>
        <p:spPr>
          <a:xfrm>
            <a:off x="2590350" y="4575400"/>
            <a:ext cx="1146900" cy="1173600"/>
          </a:xfrm>
          <a:prstGeom prst="ellipse">
            <a:avLst/>
          </a:prstGeom>
          <a:solidFill>
            <a:srgbClr val="073763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/>
          </a:p>
        </p:txBody>
      </p:sp>
      <p:sp>
        <p:nvSpPr>
          <p:cNvPr id="224" name="Google Shape;224;p19"/>
          <p:cNvSpPr/>
          <p:nvPr/>
        </p:nvSpPr>
        <p:spPr>
          <a:xfrm>
            <a:off x="6848050" y="-306825"/>
            <a:ext cx="1914900" cy="1914900"/>
          </a:xfrm>
          <a:prstGeom prst="donut">
            <a:avLst>
              <a:gd fmla="val 25000" name="adj"/>
            </a:avLst>
          </a:prstGeom>
          <a:solidFill>
            <a:srgbClr val="1C4587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25" name="Google Shape;225;p19"/>
          <p:cNvPicPr preferRelativeResize="0"/>
          <p:nvPr/>
        </p:nvPicPr>
        <p:blipFill rotWithShape="1">
          <a:blip r:embed="rId3">
            <a:alphaModFix/>
          </a:blip>
          <a:srcRect b="0" l="0" r="24282" t="0"/>
          <a:stretch/>
        </p:blipFill>
        <p:spPr>
          <a:xfrm flipH="1" rot="3133154">
            <a:off x="3429122" y="4397155"/>
            <a:ext cx="870083" cy="499191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Google Shape;226;p19"/>
          <p:cNvSpPr txBox="1"/>
          <p:nvPr/>
        </p:nvSpPr>
        <p:spPr>
          <a:xfrm rot="279706">
            <a:off x="-225621" y="1956358"/>
            <a:ext cx="686571" cy="109284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900">
                <a:solidFill>
                  <a:srgbClr val="CC0000"/>
                </a:solidFill>
              </a:rPr>
              <a:t>?</a:t>
            </a:r>
            <a:endParaRPr sz="5900">
              <a:solidFill>
                <a:srgbClr val="CC0000"/>
              </a:solidFill>
            </a:endParaRPr>
          </a:p>
        </p:txBody>
      </p:sp>
      <p:pic>
        <p:nvPicPr>
          <p:cNvPr id="227" name="Google Shape;227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558600" y="3824869"/>
            <a:ext cx="1146750" cy="1173581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Google Shape;228;p19"/>
          <p:cNvSpPr txBox="1"/>
          <p:nvPr/>
        </p:nvSpPr>
        <p:spPr>
          <a:xfrm flipH="1" rot="-1876488">
            <a:off x="679126" y="3449555"/>
            <a:ext cx="379086" cy="11080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rgbClr val="073763"/>
                </a:solidFill>
              </a:rPr>
              <a:t>!</a:t>
            </a:r>
            <a:endParaRPr sz="6000">
              <a:solidFill>
                <a:srgbClr val="073763"/>
              </a:solidFill>
            </a:endParaRPr>
          </a:p>
        </p:txBody>
      </p:sp>
      <p:sp>
        <p:nvSpPr>
          <p:cNvPr id="229" name="Google Shape;229;p19"/>
          <p:cNvSpPr/>
          <p:nvPr/>
        </p:nvSpPr>
        <p:spPr>
          <a:xfrm rot="-6598506">
            <a:off x="-122541" y="-54993"/>
            <a:ext cx="367083" cy="365187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19"/>
          <p:cNvSpPr/>
          <p:nvPr/>
        </p:nvSpPr>
        <p:spPr>
          <a:xfrm rot="-6598254">
            <a:off x="356866" y="1585673"/>
            <a:ext cx="481345" cy="468248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9"/>
          <p:cNvSpPr txBox="1"/>
          <p:nvPr/>
        </p:nvSpPr>
        <p:spPr>
          <a:xfrm rot="994192">
            <a:off x="8119919" y="3372850"/>
            <a:ext cx="521768" cy="9233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solidFill>
                  <a:srgbClr val="073763"/>
                </a:solidFill>
              </a:rPr>
              <a:t>!</a:t>
            </a:r>
            <a:endParaRPr/>
          </a:p>
        </p:txBody>
      </p:sp>
      <p:sp>
        <p:nvSpPr>
          <p:cNvPr id="232" name="Google Shape;232;p19"/>
          <p:cNvSpPr/>
          <p:nvPr/>
        </p:nvSpPr>
        <p:spPr>
          <a:xfrm rot="-6598088">
            <a:off x="8725498" y="265623"/>
            <a:ext cx="294292" cy="263356"/>
          </a:xfrm>
          <a:prstGeom prst="ellipse">
            <a:avLst/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33" name="Google Shape;233;p19"/>
          <p:cNvPicPr preferRelativeResize="0"/>
          <p:nvPr/>
        </p:nvPicPr>
        <p:blipFill rotWithShape="1">
          <a:blip r:embed="rId3">
            <a:alphaModFix/>
          </a:blip>
          <a:srcRect b="0" l="0" r="5829" t="0"/>
          <a:stretch/>
        </p:blipFill>
        <p:spPr>
          <a:xfrm rot="7906388">
            <a:off x="8240897" y="1225600"/>
            <a:ext cx="991906" cy="457575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Google Shape;234;p19"/>
          <p:cNvSpPr/>
          <p:nvPr/>
        </p:nvSpPr>
        <p:spPr>
          <a:xfrm rot="-6597214">
            <a:off x="1365520" y="4749681"/>
            <a:ext cx="447461" cy="468632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35" name="Google Shape;235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1302271">
            <a:off x="3754175" y="-344152"/>
            <a:ext cx="631400" cy="675475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Google Shape;236;p19"/>
          <p:cNvSpPr txBox="1"/>
          <p:nvPr/>
        </p:nvSpPr>
        <p:spPr>
          <a:xfrm rot="3886993">
            <a:off x="2317913" y="-459"/>
            <a:ext cx="701336" cy="11082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rgbClr val="CC0000"/>
                </a:solidFill>
              </a:rPr>
              <a:t>!</a:t>
            </a:r>
            <a:endParaRPr sz="2600">
              <a:solidFill>
                <a:srgbClr val="CC0000"/>
              </a:solidFill>
            </a:endParaRPr>
          </a:p>
        </p:txBody>
      </p:sp>
      <p:pic>
        <p:nvPicPr>
          <p:cNvPr id="237" name="Google Shape;237;p19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295300" y="189275"/>
            <a:ext cx="1146750" cy="922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19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5532100" y="4730244"/>
            <a:ext cx="759000" cy="610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19"/>
          <p:cNvPicPr preferRelativeResize="0"/>
          <p:nvPr/>
        </p:nvPicPr>
        <p:blipFill rotWithShape="1">
          <a:blip r:embed="rId7">
            <a:alphaModFix/>
          </a:blip>
          <a:srcRect b="0" l="0" r="1671" t="10080"/>
          <a:stretch/>
        </p:blipFill>
        <p:spPr>
          <a:xfrm>
            <a:off x="7930938" y="2536513"/>
            <a:ext cx="899700" cy="675569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Google Shape;240;p19"/>
          <p:cNvSpPr txBox="1"/>
          <p:nvPr/>
        </p:nvSpPr>
        <p:spPr>
          <a:xfrm>
            <a:off x="868500" y="1664925"/>
            <a:ext cx="7002600" cy="285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700">
                <a:solidFill>
                  <a:schemeClr val="dk1"/>
                </a:solidFill>
              </a:rPr>
              <a:t>Step 2</a:t>
            </a:r>
            <a:endParaRPr b="1" sz="17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❖"/>
            </a:pPr>
            <a:r>
              <a:rPr lang="en-GB" sz="1700">
                <a:solidFill>
                  <a:schemeClr val="dk1"/>
                </a:solidFill>
              </a:rPr>
              <a:t>The second step comprises that in the menu bar of a word the click on references is most important.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❖"/>
            </a:pPr>
            <a:r>
              <a:rPr lang="en-GB" sz="1700">
                <a:solidFill>
                  <a:schemeClr val="dk1"/>
                </a:solidFill>
              </a:rPr>
              <a:t>The dialogue box has appeared to click the insert option for a table of figures. 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❖"/>
            </a:pPr>
            <a:r>
              <a:rPr lang="en-GB" sz="1700">
                <a:solidFill>
                  <a:schemeClr val="dk1"/>
                </a:solidFill>
              </a:rPr>
              <a:t>From the dialogue box, there is an option for the selection of table or figure and also an option for layouts that can be used within the requirements. </a:t>
            </a:r>
            <a:endParaRPr sz="1700">
              <a:solidFill>
                <a:schemeClr val="dk1"/>
              </a:solidFill>
            </a:endParaRPr>
          </a:p>
        </p:txBody>
      </p:sp>
      <p:sp>
        <p:nvSpPr>
          <p:cNvPr id="241" name="Google Shape;241;p19"/>
          <p:cNvSpPr txBox="1"/>
          <p:nvPr/>
        </p:nvSpPr>
        <p:spPr>
          <a:xfrm>
            <a:off x="2372375" y="622375"/>
            <a:ext cx="4086000" cy="10773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rgbClr val="FFFFFF"/>
                </a:solidFill>
              </a:rPr>
              <a:t>Steps To Generate Lists Automatically</a:t>
            </a:r>
            <a:endParaRPr sz="100">
              <a:solidFill>
                <a:srgbClr val="FFFFFF"/>
              </a:solidFill>
            </a:endParaRPr>
          </a:p>
        </p:txBody>
      </p:sp>
      <p:pic>
        <p:nvPicPr>
          <p:cNvPr id="242" name="Google Shape;242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236205">
            <a:off x="6485575" y="4335594"/>
            <a:ext cx="936000" cy="957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p1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99050" y="3985645"/>
            <a:ext cx="1002051" cy="978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0"/>
          <p:cNvSpPr/>
          <p:nvPr/>
        </p:nvSpPr>
        <p:spPr>
          <a:xfrm rot="-6596014">
            <a:off x="-1794404" y="2134400"/>
            <a:ext cx="1037455" cy="1037455"/>
          </a:xfrm>
          <a:prstGeom prst="ellipse">
            <a:avLst/>
          </a:prstGeom>
          <a:solidFill>
            <a:srgbClr val="3C78D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20"/>
          <p:cNvSpPr/>
          <p:nvPr/>
        </p:nvSpPr>
        <p:spPr>
          <a:xfrm rot="-6599135">
            <a:off x="-849191" y="1450070"/>
            <a:ext cx="592480" cy="592480"/>
          </a:xfrm>
          <a:prstGeom prst="ellipse">
            <a:avLst/>
          </a:prstGeom>
          <a:solidFill>
            <a:srgbClr val="1155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20"/>
          <p:cNvSpPr/>
          <p:nvPr/>
        </p:nvSpPr>
        <p:spPr>
          <a:xfrm>
            <a:off x="2590350" y="4575400"/>
            <a:ext cx="1146900" cy="1173600"/>
          </a:xfrm>
          <a:prstGeom prst="ellipse">
            <a:avLst/>
          </a:prstGeom>
          <a:solidFill>
            <a:srgbClr val="073763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/>
          </a:p>
        </p:txBody>
      </p:sp>
      <p:sp>
        <p:nvSpPr>
          <p:cNvPr id="251" name="Google Shape;251;p20"/>
          <p:cNvSpPr/>
          <p:nvPr/>
        </p:nvSpPr>
        <p:spPr>
          <a:xfrm>
            <a:off x="6848050" y="-306825"/>
            <a:ext cx="1914900" cy="1914900"/>
          </a:xfrm>
          <a:prstGeom prst="donut">
            <a:avLst>
              <a:gd fmla="val 25000" name="adj"/>
            </a:avLst>
          </a:prstGeom>
          <a:solidFill>
            <a:srgbClr val="1C4587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52" name="Google Shape;252;p20"/>
          <p:cNvPicPr preferRelativeResize="0"/>
          <p:nvPr/>
        </p:nvPicPr>
        <p:blipFill rotWithShape="1">
          <a:blip r:embed="rId3">
            <a:alphaModFix/>
          </a:blip>
          <a:srcRect b="0" l="0" r="24282" t="0"/>
          <a:stretch/>
        </p:blipFill>
        <p:spPr>
          <a:xfrm flipH="1" rot="3133154">
            <a:off x="3429122" y="4397155"/>
            <a:ext cx="870083" cy="499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236205">
            <a:off x="6485575" y="4167794"/>
            <a:ext cx="936000" cy="957906"/>
          </a:xfrm>
          <a:prstGeom prst="rect">
            <a:avLst/>
          </a:prstGeom>
          <a:noFill/>
          <a:ln>
            <a:noFill/>
          </a:ln>
        </p:spPr>
      </p:pic>
      <p:sp>
        <p:nvSpPr>
          <p:cNvPr id="254" name="Google Shape;254;p20"/>
          <p:cNvSpPr txBox="1"/>
          <p:nvPr/>
        </p:nvSpPr>
        <p:spPr>
          <a:xfrm rot="279706">
            <a:off x="-225621" y="1956358"/>
            <a:ext cx="686571" cy="109284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900">
                <a:solidFill>
                  <a:srgbClr val="CC0000"/>
                </a:solidFill>
              </a:rPr>
              <a:t>?</a:t>
            </a:r>
            <a:endParaRPr sz="5900">
              <a:solidFill>
                <a:srgbClr val="CC0000"/>
              </a:solidFill>
            </a:endParaRPr>
          </a:p>
        </p:txBody>
      </p:sp>
      <p:pic>
        <p:nvPicPr>
          <p:cNvPr id="255" name="Google Shape;255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558600" y="3824869"/>
            <a:ext cx="1146750" cy="1173581"/>
          </a:xfrm>
          <a:prstGeom prst="rect">
            <a:avLst/>
          </a:prstGeom>
          <a:noFill/>
          <a:ln>
            <a:noFill/>
          </a:ln>
        </p:spPr>
      </p:pic>
      <p:sp>
        <p:nvSpPr>
          <p:cNvPr id="256" name="Google Shape;256;p20"/>
          <p:cNvSpPr txBox="1"/>
          <p:nvPr/>
        </p:nvSpPr>
        <p:spPr>
          <a:xfrm flipH="1" rot="-1876488">
            <a:off x="679126" y="3449555"/>
            <a:ext cx="379086" cy="11080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rgbClr val="073763"/>
                </a:solidFill>
              </a:rPr>
              <a:t>!</a:t>
            </a:r>
            <a:endParaRPr sz="6000">
              <a:solidFill>
                <a:srgbClr val="073763"/>
              </a:solidFill>
            </a:endParaRPr>
          </a:p>
        </p:txBody>
      </p:sp>
      <p:sp>
        <p:nvSpPr>
          <p:cNvPr id="257" name="Google Shape;257;p20"/>
          <p:cNvSpPr/>
          <p:nvPr/>
        </p:nvSpPr>
        <p:spPr>
          <a:xfrm rot="-6598506">
            <a:off x="-122541" y="-54993"/>
            <a:ext cx="367083" cy="365187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20"/>
          <p:cNvSpPr/>
          <p:nvPr/>
        </p:nvSpPr>
        <p:spPr>
          <a:xfrm rot="-6598254">
            <a:off x="356866" y="1585673"/>
            <a:ext cx="481345" cy="468248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20"/>
          <p:cNvSpPr txBox="1"/>
          <p:nvPr/>
        </p:nvSpPr>
        <p:spPr>
          <a:xfrm rot="994192">
            <a:off x="8119919" y="3372850"/>
            <a:ext cx="521768" cy="9233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solidFill>
                  <a:srgbClr val="073763"/>
                </a:solidFill>
              </a:rPr>
              <a:t>!</a:t>
            </a:r>
            <a:endParaRPr/>
          </a:p>
        </p:txBody>
      </p:sp>
      <p:sp>
        <p:nvSpPr>
          <p:cNvPr id="260" name="Google Shape;260;p20"/>
          <p:cNvSpPr/>
          <p:nvPr/>
        </p:nvSpPr>
        <p:spPr>
          <a:xfrm rot="-6598088">
            <a:off x="8725498" y="265623"/>
            <a:ext cx="294292" cy="263356"/>
          </a:xfrm>
          <a:prstGeom prst="ellipse">
            <a:avLst/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61" name="Google Shape;261;p20"/>
          <p:cNvPicPr preferRelativeResize="0"/>
          <p:nvPr/>
        </p:nvPicPr>
        <p:blipFill rotWithShape="1">
          <a:blip r:embed="rId3">
            <a:alphaModFix/>
          </a:blip>
          <a:srcRect b="0" l="0" r="5829" t="0"/>
          <a:stretch/>
        </p:blipFill>
        <p:spPr>
          <a:xfrm rot="7906388">
            <a:off x="8240897" y="1225600"/>
            <a:ext cx="991906" cy="457575"/>
          </a:xfrm>
          <a:prstGeom prst="rect">
            <a:avLst/>
          </a:prstGeom>
          <a:noFill/>
          <a:ln>
            <a:noFill/>
          </a:ln>
        </p:spPr>
      </p:pic>
      <p:sp>
        <p:nvSpPr>
          <p:cNvPr id="262" name="Google Shape;262;p20"/>
          <p:cNvSpPr/>
          <p:nvPr/>
        </p:nvSpPr>
        <p:spPr>
          <a:xfrm rot="-6597214">
            <a:off x="1365520" y="4749681"/>
            <a:ext cx="447461" cy="468632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63" name="Google Shape;263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1302271">
            <a:off x="3754175" y="-344152"/>
            <a:ext cx="631400" cy="675475"/>
          </a:xfrm>
          <a:prstGeom prst="rect">
            <a:avLst/>
          </a:prstGeom>
          <a:noFill/>
          <a:ln>
            <a:noFill/>
          </a:ln>
        </p:spPr>
      </p:pic>
      <p:sp>
        <p:nvSpPr>
          <p:cNvPr id="264" name="Google Shape;264;p20"/>
          <p:cNvSpPr txBox="1"/>
          <p:nvPr/>
        </p:nvSpPr>
        <p:spPr>
          <a:xfrm rot="3886993">
            <a:off x="2317913" y="-459"/>
            <a:ext cx="701336" cy="11082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rgbClr val="CC0000"/>
                </a:solidFill>
              </a:rPr>
              <a:t>!</a:t>
            </a:r>
            <a:endParaRPr sz="2600">
              <a:solidFill>
                <a:srgbClr val="CC0000"/>
              </a:solidFill>
            </a:endParaRPr>
          </a:p>
        </p:txBody>
      </p:sp>
      <p:pic>
        <p:nvPicPr>
          <p:cNvPr id="265" name="Google Shape;265;p20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295300" y="189275"/>
            <a:ext cx="1146750" cy="922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p20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5532100" y="4730244"/>
            <a:ext cx="759000" cy="610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p20"/>
          <p:cNvPicPr preferRelativeResize="0"/>
          <p:nvPr/>
        </p:nvPicPr>
        <p:blipFill rotWithShape="1">
          <a:blip r:embed="rId7">
            <a:alphaModFix/>
          </a:blip>
          <a:srcRect b="0" l="0" r="1671" t="10080"/>
          <a:stretch/>
        </p:blipFill>
        <p:spPr>
          <a:xfrm>
            <a:off x="7930938" y="2536513"/>
            <a:ext cx="899700" cy="675569"/>
          </a:xfrm>
          <a:prstGeom prst="rect">
            <a:avLst/>
          </a:prstGeom>
          <a:noFill/>
          <a:ln>
            <a:noFill/>
          </a:ln>
        </p:spPr>
      </p:pic>
      <p:sp>
        <p:nvSpPr>
          <p:cNvPr id="268" name="Google Shape;268;p20"/>
          <p:cNvSpPr txBox="1"/>
          <p:nvPr/>
        </p:nvSpPr>
        <p:spPr>
          <a:xfrm>
            <a:off x="1765175" y="476450"/>
            <a:ext cx="4995000" cy="15237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rgbClr val="FFFFFF"/>
                </a:solidFill>
              </a:rPr>
              <a:t>Representation Of List Of Tables And Figures In Microsoft Office</a:t>
            </a:r>
            <a:endParaRPr sz="100">
              <a:solidFill>
                <a:srgbClr val="FFFFFF"/>
              </a:solidFill>
            </a:endParaRPr>
          </a:p>
        </p:txBody>
      </p:sp>
      <p:pic>
        <p:nvPicPr>
          <p:cNvPr id="269" name="Google Shape;269;p2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312976" y="2193388"/>
            <a:ext cx="5808778" cy="191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2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999050" y="3985645"/>
            <a:ext cx="1002051" cy="978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1"/>
          <p:cNvSpPr/>
          <p:nvPr/>
        </p:nvSpPr>
        <p:spPr>
          <a:xfrm rot="-6596014">
            <a:off x="-1794404" y="2134400"/>
            <a:ext cx="1037455" cy="1037455"/>
          </a:xfrm>
          <a:prstGeom prst="ellipse">
            <a:avLst/>
          </a:prstGeom>
          <a:solidFill>
            <a:srgbClr val="3C78D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21"/>
          <p:cNvSpPr/>
          <p:nvPr/>
        </p:nvSpPr>
        <p:spPr>
          <a:xfrm rot="-6599135">
            <a:off x="-849191" y="1450070"/>
            <a:ext cx="592480" cy="592480"/>
          </a:xfrm>
          <a:prstGeom prst="ellipse">
            <a:avLst/>
          </a:prstGeom>
          <a:solidFill>
            <a:srgbClr val="1155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21"/>
          <p:cNvSpPr/>
          <p:nvPr/>
        </p:nvSpPr>
        <p:spPr>
          <a:xfrm>
            <a:off x="2590350" y="4575400"/>
            <a:ext cx="1146900" cy="1173600"/>
          </a:xfrm>
          <a:prstGeom prst="ellipse">
            <a:avLst/>
          </a:prstGeom>
          <a:solidFill>
            <a:srgbClr val="073763"/>
          </a:solidFill>
          <a:ln>
            <a:noFill/>
          </a:ln>
          <a:effectLst>
            <a:outerShdw blurRad="228600" rotWithShape="0" algn="tl" dir="5400000" dist="50800">
              <a:srgbClr val="000000">
                <a:alpha val="549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/>
          </a:p>
        </p:txBody>
      </p:sp>
      <p:sp>
        <p:nvSpPr>
          <p:cNvPr id="278" name="Google Shape;278;p21"/>
          <p:cNvSpPr/>
          <p:nvPr/>
        </p:nvSpPr>
        <p:spPr>
          <a:xfrm>
            <a:off x="6848050" y="-306825"/>
            <a:ext cx="1914900" cy="1914900"/>
          </a:xfrm>
          <a:prstGeom prst="donut">
            <a:avLst>
              <a:gd fmla="val 25000" name="adj"/>
            </a:avLst>
          </a:prstGeom>
          <a:solidFill>
            <a:srgbClr val="1C4587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79" name="Google Shape;279;p21"/>
          <p:cNvPicPr preferRelativeResize="0"/>
          <p:nvPr/>
        </p:nvPicPr>
        <p:blipFill rotWithShape="1">
          <a:blip r:embed="rId3">
            <a:alphaModFix/>
          </a:blip>
          <a:srcRect b="0" l="0" r="24282" t="0"/>
          <a:stretch/>
        </p:blipFill>
        <p:spPr>
          <a:xfrm flipH="1" rot="3133154">
            <a:off x="3429122" y="4397155"/>
            <a:ext cx="870083" cy="499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236205">
            <a:off x="6485575" y="4167794"/>
            <a:ext cx="936000" cy="957906"/>
          </a:xfrm>
          <a:prstGeom prst="rect">
            <a:avLst/>
          </a:prstGeom>
          <a:noFill/>
          <a:ln>
            <a:noFill/>
          </a:ln>
        </p:spPr>
      </p:pic>
      <p:sp>
        <p:nvSpPr>
          <p:cNvPr id="281" name="Google Shape;281;p21"/>
          <p:cNvSpPr txBox="1"/>
          <p:nvPr/>
        </p:nvSpPr>
        <p:spPr>
          <a:xfrm rot="279706">
            <a:off x="-225621" y="1956358"/>
            <a:ext cx="686571" cy="109284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900">
                <a:solidFill>
                  <a:srgbClr val="CC0000"/>
                </a:solidFill>
              </a:rPr>
              <a:t>?</a:t>
            </a:r>
            <a:endParaRPr sz="5900">
              <a:solidFill>
                <a:srgbClr val="CC0000"/>
              </a:solidFill>
            </a:endParaRPr>
          </a:p>
        </p:txBody>
      </p:sp>
      <p:pic>
        <p:nvPicPr>
          <p:cNvPr id="282" name="Google Shape;282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558600" y="3824869"/>
            <a:ext cx="1146750" cy="1173581"/>
          </a:xfrm>
          <a:prstGeom prst="rect">
            <a:avLst/>
          </a:prstGeom>
          <a:noFill/>
          <a:ln>
            <a:noFill/>
          </a:ln>
        </p:spPr>
      </p:pic>
      <p:sp>
        <p:nvSpPr>
          <p:cNvPr id="283" name="Google Shape;283;p21"/>
          <p:cNvSpPr txBox="1"/>
          <p:nvPr/>
        </p:nvSpPr>
        <p:spPr>
          <a:xfrm flipH="1" rot="-1876488">
            <a:off x="653301" y="3654380"/>
            <a:ext cx="379086" cy="11080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rgbClr val="073763"/>
                </a:solidFill>
              </a:rPr>
              <a:t>!</a:t>
            </a:r>
            <a:endParaRPr sz="6000">
              <a:solidFill>
                <a:srgbClr val="073763"/>
              </a:solidFill>
            </a:endParaRPr>
          </a:p>
        </p:txBody>
      </p:sp>
      <p:sp>
        <p:nvSpPr>
          <p:cNvPr id="284" name="Google Shape;284;p21"/>
          <p:cNvSpPr/>
          <p:nvPr/>
        </p:nvSpPr>
        <p:spPr>
          <a:xfrm rot="-6598506">
            <a:off x="-122541" y="-54993"/>
            <a:ext cx="367083" cy="365187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21"/>
          <p:cNvSpPr/>
          <p:nvPr/>
        </p:nvSpPr>
        <p:spPr>
          <a:xfrm rot="-6598254">
            <a:off x="356866" y="1585673"/>
            <a:ext cx="481345" cy="468248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21"/>
          <p:cNvSpPr txBox="1"/>
          <p:nvPr/>
        </p:nvSpPr>
        <p:spPr>
          <a:xfrm rot="994192">
            <a:off x="8119919" y="3372850"/>
            <a:ext cx="521768" cy="9233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solidFill>
                  <a:srgbClr val="073763"/>
                </a:solidFill>
              </a:rPr>
              <a:t>!</a:t>
            </a:r>
            <a:endParaRPr/>
          </a:p>
        </p:txBody>
      </p:sp>
      <p:sp>
        <p:nvSpPr>
          <p:cNvPr id="287" name="Google Shape;287;p21"/>
          <p:cNvSpPr/>
          <p:nvPr/>
        </p:nvSpPr>
        <p:spPr>
          <a:xfrm rot="-6598088">
            <a:off x="8725498" y="265623"/>
            <a:ext cx="294292" cy="263356"/>
          </a:xfrm>
          <a:prstGeom prst="ellipse">
            <a:avLst/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88" name="Google Shape;288;p21"/>
          <p:cNvPicPr preferRelativeResize="0"/>
          <p:nvPr/>
        </p:nvPicPr>
        <p:blipFill rotWithShape="1">
          <a:blip r:embed="rId3">
            <a:alphaModFix/>
          </a:blip>
          <a:srcRect b="0" l="0" r="5829" t="0"/>
          <a:stretch/>
        </p:blipFill>
        <p:spPr>
          <a:xfrm rot="7906388">
            <a:off x="8240897" y="1225600"/>
            <a:ext cx="991906" cy="457575"/>
          </a:xfrm>
          <a:prstGeom prst="rect">
            <a:avLst/>
          </a:prstGeom>
          <a:noFill/>
          <a:ln>
            <a:noFill/>
          </a:ln>
        </p:spPr>
      </p:pic>
      <p:sp>
        <p:nvSpPr>
          <p:cNvPr id="289" name="Google Shape;289;p21"/>
          <p:cNvSpPr/>
          <p:nvPr/>
        </p:nvSpPr>
        <p:spPr>
          <a:xfrm rot="-6597214">
            <a:off x="1365520" y="4749681"/>
            <a:ext cx="447461" cy="468632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90" name="Google Shape;290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1302271">
            <a:off x="3754175" y="-344152"/>
            <a:ext cx="631400" cy="675475"/>
          </a:xfrm>
          <a:prstGeom prst="rect">
            <a:avLst/>
          </a:prstGeom>
          <a:noFill/>
          <a:ln>
            <a:noFill/>
          </a:ln>
        </p:spPr>
      </p:pic>
      <p:sp>
        <p:nvSpPr>
          <p:cNvPr id="291" name="Google Shape;291;p21"/>
          <p:cNvSpPr txBox="1"/>
          <p:nvPr/>
        </p:nvSpPr>
        <p:spPr>
          <a:xfrm rot="3886993">
            <a:off x="2317913" y="-459"/>
            <a:ext cx="701336" cy="11082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rgbClr val="CC0000"/>
                </a:solidFill>
              </a:rPr>
              <a:t>!</a:t>
            </a:r>
            <a:endParaRPr sz="2600">
              <a:solidFill>
                <a:srgbClr val="CC0000"/>
              </a:solidFill>
            </a:endParaRPr>
          </a:p>
        </p:txBody>
      </p:sp>
      <p:pic>
        <p:nvPicPr>
          <p:cNvPr id="292" name="Google Shape;292;p21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295300" y="189275"/>
            <a:ext cx="1146750" cy="922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p21"/>
          <p:cNvPicPr preferRelativeResize="0"/>
          <p:nvPr/>
        </p:nvPicPr>
        <p:blipFill rotWithShape="1">
          <a:blip r:embed="rId6">
            <a:alphaModFix/>
          </a:blip>
          <a:srcRect b="8590" l="5197" r="4091" t="10971"/>
          <a:stretch/>
        </p:blipFill>
        <p:spPr>
          <a:xfrm>
            <a:off x="5532100" y="4730244"/>
            <a:ext cx="759000" cy="610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p21"/>
          <p:cNvPicPr preferRelativeResize="0"/>
          <p:nvPr/>
        </p:nvPicPr>
        <p:blipFill rotWithShape="1">
          <a:blip r:embed="rId7">
            <a:alphaModFix/>
          </a:blip>
          <a:srcRect b="0" l="0" r="1671" t="10080"/>
          <a:stretch/>
        </p:blipFill>
        <p:spPr>
          <a:xfrm>
            <a:off x="7930938" y="2536513"/>
            <a:ext cx="899700" cy="675569"/>
          </a:xfrm>
          <a:prstGeom prst="rect">
            <a:avLst/>
          </a:prstGeom>
          <a:noFill/>
          <a:ln>
            <a:noFill/>
          </a:ln>
        </p:spPr>
      </p:pic>
      <p:sp>
        <p:nvSpPr>
          <p:cNvPr id="295" name="Google Shape;295;p21"/>
          <p:cNvSpPr txBox="1"/>
          <p:nvPr/>
        </p:nvSpPr>
        <p:spPr>
          <a:xfrm>
            <a:off x="1765175" y="476450"/>
            <a:ext cx="4995000" cy="15237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rgbClr val="FFFFFF"/>
                </a:solidFill>
              </a:rPr>
              <a:t>Representation Of List Of Tables And Figures In Microsoft Office</a:t>
            </a:r>
            <a:endParaRPr sz="100">
              <a:solidFill>
                <a:srgbClr val="FFFFFF"/>
              </a:solidFill>
            </a:endParaRPr>
          </a:p>
        </p:txBody>
      </p:sp>
      <p:pic>
        <p:nvPicPr>
          <p:cNvPr id="296" name="Google Shape;296;p2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35351" y="2206625"/>
            <a:ext cx="7316494" cy="169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p2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999050" y="3985645"/>
            <a:ext cx="1002051" cy="978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