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-regular.fntdata"/><Relationship Id="rId14" Type="http://schemas.openxmlformats.org/officeDocument/2006/relationships/slide" Target="slides/slide9.xml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erriweather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b8448ecc3d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b8448ecc3d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7d08850f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e7d08850f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7d08850f1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7d08850f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e716100f1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e716100f1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e716100f18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e716100f18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e6fced231c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e6fced231c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e6fced231c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e6fced231c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e71c7e1979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e71c7e1979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9.jp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10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7.jp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rot="-6597823">
            <a:off x="2359149" y="1686794"/>
            <a:ext cx="984989" cy="1012414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232977" y="424126"/>
            <a:ext cx="4501500" cy="4199700"/>
          </a:xfrm>
          <a:prstGeom prst="ellipse">
            <a:avLst/>
          </a:prstGeom>
          <a:solidFill>
            <a:srgbClr val="CC0000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326400" y="3148550"/>
            <a:ext cx="1838700" cy="17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58" name="Google Shape;58;p13"/>
          <p:cNvSpPr/>
          <p:nvPr/>
        </p:nvSpPr>
        <p:spPr>
          <a:xfrm>
            <a:off x="6783750" y="81500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2890050" y="1997700"/>
            <a:ext cx="50409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FFFFFF"/>
                </a:solidFill>
              </a:rPr>
              <a:t>Research Aim &amp; Objectives</a:t>
            </a:r>
            <a:endParaRPr b="1" sz="13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0" l="0" r="3716" t="0"/>
          <a:stretch/>
        </p:blipFill>
        <p:spPr>
          <a:xfrm rot="-1225023">
            <a:off x="2022730" y="1290924"/>
            <a:ext cx="1014165" cy="457577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87900" y="3888306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 flipH="1" rot="-1876488">
            <a:off x="813001" y="3079330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64" name="Google Shape;64;p13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-6598254">
            <a:off x="953316" y="2259598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7522" y="1494625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42800" y="-210139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 rot="3886993">
            <a:off x="2569138" y="96516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428075" y="395925"/>
            <a:ext cx="1580130" cy="127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46939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3788461">
            <a:off x="6545966" y="4342656"/>
            <a:ext cx="830519" cy="849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4"/>
          <p:cNvSpPr/>
          <p:nvPr/>
        </p:nvSpPr>
        <p:spPr>
          <a:xfrm>
            <a:off x="25903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84" name="Google Shape;84;p14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4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429122" y="4397155"/>
            <a:ext cx="870083" cy="49919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4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87" name="Google Shape;8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51250" y="38935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4"/>
          <p:cNvSpPr txBox="1"/>
          <p:nvPr/>
        </p:nvSpPr>
        <p:spPr>
          <a:xfrm flipH="1" rot="-1876488">
            <a:off x="679126" y="3449555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89" name="Google Shape;89;p14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4"/>
          <p:cNvSpPr/>
          <p:nvPr/>
        </p:nvSpPr>
        <p:spPr>
          <a:xfrm rot="-6598254">
            <a:off x="356866" y="15856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97" name="Google Shape;97;p14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1992550" y="623250"/>
            <a:ext cx="4517700" cy="1077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What Are Research Aims &amp; Objectives? </a:t>
            </a:r>
            <a:endParaRPr sz="100">
              <a:solidFill>
                <a:srgbClr val="FFFFFF"/>
              </a:solidFill>
            </a:endParaRPr>
          </a:p>
        </p:txBody>
      </p:sp>
      <p:pic>
        <p:nvPicPr>
          <p:cNvPr id="101" name="Google Shape;10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167794"/>
            <a:ext cx="936000" cy="957906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4"/>
          <p:cNvSpPr txBox="1"/>
          <p:nvPr/>
        </p:nvSpPr>
        <p:spPr>
          <a:xfrm>
            <a:off x="795500" y="1949825"/>
            <a:ext cx="7176000" cy="19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 aim of your research needs to be precise and expressed in a way that it should be easy to find out when it has been accomplished.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While, the objectives plans certain stages that you will require to accomplish you aim of research.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Objectives explains that WH questions of your research.  </a:t>
            </a:r>
            <a:endParaRPr sz="1700">
              <a:solidFill>
                <a:schemeClr val="dk1"/>
              </a:solidFill>
            </a:endParaRPr>
          </a:p>
        </p:txBody>
      </p:sp>
      <p:pic>
        <p:nvPicPr>
          <p:cNvPr id="103" name="Google Shape;103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5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25903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111" name="Google Shape;111;p15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15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429122" y="4397155"/>
            <a:ext cx="870083" cy="49919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5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114" name="Google Shape;11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51250" y="38935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 txBox="1"/>
          <p:nvPr/>
        </p:nvSpPr>
        <p:spPr>
          <a:xfrm flipH="1" rot="-1876488">
            <a:off x="679126" y="3449555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116" name="Google Shape;116;p15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5"/>
          <p:cNvSpPr/>
          <p:nvPr/>
        </p:nvSpPr>
        <p:spPr>
          <a:xfrm rot="-6598254">
            <a:off x="356866" y="15856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5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119" name="Google Shape;119;p15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15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5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5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124" name="Google Shape;124;p15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5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5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167794"/>
            <a:ext cx="936000" cy="957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570138" y="245050"/>
            <a:ext cx="5026301" cy="46533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6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6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6"/>
          <p:cNvSpPr/>
          <p:nvPr/>
        </p:nvSpPr>
        <p:spPr>
          <a:xfrm>
            <a:off x="25047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137" name="Google Shape;137;p16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16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540337">
            <a:off x="3451897" y="4603280"/>
            <a:ext cx="870083" cy="499192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6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140" name="Google Shape;14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51250" y="38935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6"/>
          <p:cNvSpPr txBox="1"/>
          <p:nvPr/>
        </p:nvSpPr>
        <p:spPr>
          <a:xfrm flipH="1" rot="-1876488">
            <a:off x="408001" y="2971605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142" name="Google Shape;142;p16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6"/>
          <p:cNvSpPr/>
          <p:nvPr/>
        </p:nvSpPr>
        <p:spPr>
          <a:xfrm rot="-6598254">
            <a:off x="356866" y="15856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6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145" name="Google Shape;145;p16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6" name="Google Shape;146;p16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16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8" name="Google Shape;14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6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150" name="Google Shape;150;p16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6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6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6"/>
          <p:cNvSpPr txBox="1"/>
          <p:nvPr/>
        </p:nvSpPr>
        <p:spPr>
          <a:xfrm>
            <a:off x="1628250" y="505900"/>
            <a:ext cx="4769700" cy="1077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Importance Of Aims &amp; Objectives In Research</a:t>
            </a:r>
            <a:endParaRPr b="1" sz="2900">
              <a:solidFill>
                <a:srgbClr val="FFFFFF"/>
              </a:solidFill>
            </a:endParaRPr>
          </a:p>
        </p:txBody>
      </p:sp>
      <p:pic>
        <p:nvPicPr>
          <p:cNvPr id="154" name="Google Shape;15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167794"/>
            <a:ext cx="936000" cy="957906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6"/>
          <p:cNvSpPr txBox="1"/>
          <p:nvPr/>
        </p:nvSpPr>
        <p:spPr>
          <a:xfrm>
            <a:off x="781800" y="1664938"/>
            <a:ext cx="71760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Aim and objectives are an important part of a dissertation. </a:t>
            </a:r>
            <a:br>
              <a:rPr lang="en-GB" sz="1700">
                <a:solidFill>
                  <a:schemeClr val="dk1"/>
                </a:solidFill>
              </a:rPr>
            </a:b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Aims are the understanding and awareness that your require to resolve your research question. </a:t>
            </a:r>
            <a:br>
              <a:rPr lang="en-GB" sz="1700">
                <a:solidFill>
                  <a:schemeClr val="dk1"/>
                </a:solidFill>
              </a:rPr>
            </a:b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While, objectives are certain actions of your research which you propose to perform in your project of research. </a:t>
            </a:r>
            <a:endParaRPr sz="1700">
              <a:solidFill>
                <a:schemeClr val="dk1"/>
              </a:solidFill>
            </a:endParaRPr>
          </a:p>
        </p:txBody>
      </p:sp>
      <p:pic>
        <p:nvPicPr>
          <p:cNvPr id="156" name="Google Shape;156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/>
          <p:nvPr/>
        </p:nvSpPr>
        <p:spPr>
          <a:xfrm>
            <a:off x="2590350" y="4814375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pic>
        <p:nvPicPr>
          <p:cNvPr id="162" name="Google Shape;162;p17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2700031">
            <a:off x="3368197" y="4564955"/>
            <a:ext cx="870083" cy="499192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7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7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7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166" name="Google Shape;16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268425" y="39991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7"/>
          <p:cNvSpPr txBox="1"/>
          <p:nvPr/>
        </p:nvSpPr>
        <p:spPr>
          <a:xfrm flipH="1" rot="-1876488">
            <a:off x="-5237" y="2699030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168" name="Google Shape;168;p17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7"/>
          <p:cNvSpPr/>
          <p:nvPr/>
        </p:nvSpPr>
        <p:spPr>
          <a:xfrm rot="-6598254">
            <a:off x="-56384" y="1179336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7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171" name="Google Shape;171;p17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2" name="Google Shape;172;p17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7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4" name="Google Shape;17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7501900" y="1734561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7"/>
          <p:cNvSpPr txBox="1"/>
          <p:nvPr/>
        </p:nvSpPr>
        <p:spPr>
          <a:xfrm rot="3886993">
            <a:off x="440838" y="580141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176" name="Google Shape;176;p17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7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7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7"/>
          <p:cNvSpPr/>
          <p:nvPr/>
        </p:nvSpPr>
        <p:spPr>
          <a:xfrm rot="-6596854">
            <a:off x="9983683" y="3055151"/>
            <a:ext cx="826591" cy="827847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0" name="Google Shape;180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86612" y="1204375"/>
            <a:ext cx="6644276" cy="3679248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7"/>
          <p:cNvSpPr txBox="1"/>
          <p:nvPr/>
        </p:nvSpPr>
        <p:spPr>
          <a:xfrm>
            <a:off x="1532350" y="213988"/>
            <a:ext cx="5225400" cy="1077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Major Difference Between Aims &amp; Objectives </a:t>
            </a:r>
            <a:endParaRPr b="1" sz="2900">
              <a:solidFill>
                <a:srgbClr val="FFFFFF"/>
              </a:solidFill>
            </a:endParaRPr>
          </a:p>
        </p:txBody>
      </p:sp>
      <p:sp>
        <p:nvSpPr>
          <p:cNvPr id="183" name="Google Shape;183;p17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4" name="Google Shape;1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868575" y="4326119"/>
            <a:ext cx="936000" cy="957906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17"/>
          <p:cNvSpPr/>
          <p:nvPr/>
        </p:nvSpPr>
        <p:spPr>
          <a:xfrm rot="-6597214">
            <a:off x="1233295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8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8"/>
          <p:cNvSpPr/>
          <p:nvPr/>
        </p:nvSpPr>
        <p:spPr>
          <a:xfrm>
            <a:off x="25903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193" name="Google Shape;193;p18"/>
          <p:cNvSpPr/>
          <p:nvPr/>
        </p:nvSpPr>
        <p:spPr>
          <a:xfrm>
            <a:off x="6467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4" name="Google Shape;194;p18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429122" y="4397155"/>
            <a:ext cx="870083" cy="499191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8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196" name="Google Shape;19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18"/>
          <p:cNvSpPr txBox="1"/>
          <p:nvPr/>
        </p:nvSpPr>
        <p:spPr>
          <a:xfrm flipH="1" rot="-1876488">
            <a:off x="-8124" y="2817980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198" name="Google Shape;198;p18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8"/>
          <p:cNvSpPr/>
          <p:nvPr/>
        </p:nvSpPr>
        <p:spPr>
          <a:xfrm rot="-6598254">
            <a:off x="184116" y="10720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8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201" name="Google Shape;201;p18"/>
          <p:cNvSpPr/>
          <p:nvPr/>
        </p:nvSpPr>
        <p:spPr>
          <a:xfrm rot="-6598088">
            <a:off x="8801698" y="1894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2" name="Google Shape;202;p18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6622432">
            <a:off x="8088497" y="9208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8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4" name="Google Shape;20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8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206" name="Google Shape;206;p18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18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18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8"/>
          <p:cNvSpPr txBox="1"/>
          <p:nvPr/>
        </p:nvSpPr>
        <p:spPr>
          <a:xfrm>
            <a:off x="503775" y="1694150"/>
            <a:ext cx="7689900" cy="3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There is no defined structure in writing aim and objectives of research.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Every researcher will have a slightly different approach in writing it.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However, there are few simple ethics that you need to follow for </a:t>
            </a:r>
            <a:endParaRPr sz="17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</a:rPr>
              <a:t>virtuous practice, such as; </a:t>
            </a:r>
            <a:br>
              <a:rPr lang="en-GB" sz="1700">
                <a:solidFill>
                  <a:schemeClr val="dk1"/>
                </a:solidFill>
              </a:rPr>
            </a:br>
            <a:r>
              <a:rPr b="1" lang="en-GB" sz="1700">
                <a:solidFill>
                  <a:schemeClr val="dk1"/>
                </a:solidFill>
              </a:rPr>
              <a:t>Your research aim needs to answer the questions given below;</a:t>
            </a:r>
            <a:endParaRPr b="1"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lang="en-GB" sz="1700">
                <a:solidFill>
                  <a:schemeClr val="dk1"/>
                </a:solidFill>
              </a:rPr>
              <a:t>Why is this study necessary?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lang="en-GB" sz="1700">
                <a:solidFill>
                  <a:schemeClr val="dk1"/>
                </a:solidFill>
              </a:rPr>
              <a:t>What is this study all about?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lang="en-GB" sz="1700">
                <a:solidFill>
                  <a:schemeClr val="dk1"/>
                </a:solidFill>
              </a:rPr>
              <a:t>How do you </a:t>
            </a:r>
            <a:r>
              <a:rPr lang="en-GB" sz="1700">
                <a:solidFill>
                  <a:schemeClr val="dk1"/>
                </a:solidFill>
              </a:rPr>
              <a:t>intend</a:t>
            </a:r>
            <a:r>
              <a:rPr lang="en-GB" sz="1700">
                <a:solidFill>
                  <a:schemeClr val="dk1"/>
                </a:solidFill>
              </a:rPr>
              <a:t> to do it? 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</a:rPr>
              <a:t> 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210" name="Google Shape;210;p18"/>
          <p:cNvSpPr/>
          <p:nvPr/>
        </p:nvSpPr>
        <p:spPr>
          <a:xfrm rot="-6598088">
            <a:off x="2359748" y="105167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1" name="Google Shape;211;p18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-5742319">
            <a:off x="5762422" y="502705"/>
            <a:ext cx="870083" cy="499192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18"/>
          <p:cNvSpPr txBox="1"/>
          <p:nvPr/>
        </p:nvSpPr>
        <p:spPr>
          <a:xfrm>
            <a:off x="1251475" y="530775"/>
            <a:ext cx="5225400" cy="1077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How to Write Research Aims &amp; Objectives?</a:t>
            </a:r>
            <a:endParaRPr sz="100">
              <a:solidFill>
                <a:srgbClr val="FFFFFF"/>
              </a:solidFill>
            </a:endParaRPr>
          </a:p>
        </p:txBody>
      </p:sp>
      <p:pic>
        <p:nvPicPr>
          <p:cNvPr id="213" name="Google Shape;21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167794"/>
            <a:ext cx="936000" cy="957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9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9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9"/>
          <p:cNvSpPr/>
          <p:nvPr/>
        </p:nvSpPr>
        <p:spPr>
          <a:xfrm>
            <a:off x="25903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222" name="Google Shape;222;p19"/>
          <p:cNvSpPr/>
          <p:nvPr/>
        </p:nvSpPr>
        <p:spPr>
          <a:xfrm>
            <a:off x="6467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23" name="Google Shape;223;p19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429122" y="4397155"/>
            <a:ext cx="870083" cy="499191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9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225" name="Google Shape;22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19"/>
          <p:cNvSpPr txBox="1"/>
          <p:nvPr/>
        </p:nvSpPr>
        <p:spPr>
          <a:xfrm flipH="1" rot="-1876488">
            <a:off x="-8124" y="2817980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227" name="Google Shape;227;p19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9"/>
          <p:cNvSpPr/>
          <p:nvPr/>
        </p:nvSpPr>
        <p:spPr>
          <a:xfrm rot="-6598254">
            <a:off x="184116" y="10720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9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230" name="Google Shape;230;p19"/>
          <p:cNvSpPr/>
          <p:nvPr/>
        </p:nvSpPr>
        <p:spPr>
          <a:xfrm rot="-6598088">
            <a:off x="8801698" y="1894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1" name="Google Shape;231;p19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6622432">
            <a:off x="8088497" y="9208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19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3" name="Google Shape;23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9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235" name="Google Shape;235;p19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19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19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19"/>
          <p:cNvSpPr txBox="1"/>
          <p:nvPr/>
        </p:nvSpPr>
        <p:spPr>
          <a:xfrm>
            <a:off x="503775" y="1519774"/>
            <a:ext cx="72498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While, each objective of your research needs to be SMART </a:t>
            </a:r>
            <a:endParaRPr sz="17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</a:rPr>
              <a:t>(Specific, Measurable, Achievable, Relevant, Timebound)</a:t>
            </a:r>
            <a:br>
              <a:rPr lang="en-GB" sz="1700">
                <a:solidFill>
                  <a:schemeClr val="dk1"/>
                </a:solidFill>
              </a:rPr>
            </a:b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</a:rPr>
              <a:t> 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239" name="Google Shape;239;p19"/>
          <p:cNvSpPr/>
          <p:nvPr/>
        </p:nvSpPr>
        <p:spPr>
          <a:xfrm rot="-6598088">
            <a:off x="2359748" y="105167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0" name="Google Shape;240;p19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-5742319">
            <a:off x="5762422" y="502705"/>
            <a:ext cx="870083" cy="499192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19"/>
          <p:cNvSpPr txBox="1"/>
          <p:nvPr/>
        </p:nvSpPr>
        <p:spPr>
          <a:xfrm>
            <a:off x="1251462" y="294600"/>
            <a:ext cx="5225400" cy="1077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How to Write Research Aims &amp; Objectives?</a:t>
            </a:r>
            <a:endParaRPr sz="100">
              <a:solidFill>
                <a:srgbClr val="FFFFFF"/>
              </a:solidFill>
            </a:endParaRPr>
          </a:p>
        </p:txBody>
      </p:sp>
      <p:pic>
        <p:nvPicPr>
          <p:cNvPr id="242" name="Google Shape;24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167794"/>
            <a:ext cx="936000" cy="957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0961" y="2236200"/>
            <a:ext cx="6425074" cy="272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0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0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0"/>
          <p:cNvSpPr/>
          <p:nvPr/>
        </p:nvSpPr>
        <p:spPr>
          <a:xfrm>
            <a:off x="25903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pic>
        <p:nvPicPr>
          <p:cNvPr id="252" name="Google Shape;252;p20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429122" y="4397155"/>
            <a:ext cx="870083" cy="499191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20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254" name="Google Shape;25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20"/>
          <p:cNvSpPr txBox="1"/>
          <p:nvPr/>
        </p:nvSpPr>
        <p:spPr>
          <a:xfrm flipH="1" rot="-1876488">
            <a:off x="-8124" y="2817980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256" name="Google Shape;256;p20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0"/>
          <p:cNvSpPr/>
          <p:nvPr/>
        </p:nvSpPr>
        <p:spPr>
          <a:xfrm rot="-6598254">
            <a:off x="184116" y="10720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0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259" name="Google Shape;259;p20"/>
          <p:cNvSpPr/>
          <p:nvPr/>
        </p:nvSpPr>
        <p:spPr>
          <a:xfrm rot="-6598088">
            <a:off x="8801698" y="1894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0" name="Google Shape;260;p20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6622432">
            <a:off x="8088497" y="9208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0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2" name="Google Shape;262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20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264" name="Google Shape;264;p20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0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20"/>
          <p:cNvSpPr/>
          <p:nvPr/>
        </p:nvSpPr>
        <p:spPr>
          <a:xfrm rot="-6598088">
            <a:off x="2359748" y="105167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7" name="Google Shape;267;p20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-5742319">
            <a:off x="5762422" y="502705"/>
            <a:ext cx="870083" cy="499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167794"/>
            <a:ext cx="936000" cy="957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20"/>
          <p:cNvPicPr preferRelativeResize="0"/>
          <p:nvPr/>
        </p:nvPicPr>
        <p:blipFill rotWithShape="1">
          <a:blip r:embed="rId9">
            <a:alphaModFix/>
          </a:blip>
          <a:srcRect b="-715" l="0" r="-715" t="0"/>
          <a:stretch/>
        </p:blipFill>
        <p:spPr>
          <a:xfrm>
            <a:off x="953900" y="565500"/>
            <a:ext cx="6159750" cy="3896071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20"/>
          <p:cNvSpPr/>
          <p:nvPr/>
        </p:nvSpPr>
        <p:spPr>
          <a:xfrm>
            <a:off x="6760950" y="-205150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72" name="Google Shape;272;p20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0" y="92300"/>
            <a:ext cx="1146750" cy="9227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1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1"/>
          <p:cNvSpPr/>
          <p:nvPr/>
        </p:nvSpPr>
        <p:spPr>
          <a:xfrm rot="-6597823">
            <a:off x="2359149" y="1686794"/>
            <a:ext cx="984989" cy="1012414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1"/>
          <p:cNvSpPr/>
          <p:nvPr/>
        </p:nvSpPr>
        <p:spPr>
          <a:xfrm>
            <a:off x="3232977" y="424126"/>
            <a:ext cx="4501500" cy="4199700"/>
          </a:xfrm>
          <a:prstGeom prst="ellipse">
            <a:avLst/>
          </a:prstGeom>
          <a:solidFill>
            <a:srgbClr val="CC0000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1"/>
          <p:cNvSpPr/>
          <p:nvPr/>
        </p:nvSpPr>
        <p:spPr>
          <a:xfrm>
            <a:off x="2326400" y="3148550"/>
            <a:ext cx="1838700" cy="17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281" name="Google Shape;281;p21"/>
          <p:cNvSpPr/>
          <p:nvPr/>
        </p:nvSpPr>
        <p:spPr>
          <a:xfrm>
            <a:off x="6783750" y="81500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1"/>
          <p:cNvSpPr txBox="1"/>
          <p:nvPr/>
        </p:nvSpPr>
        <p:spPr>
          <a:xfrm>
            <a:off x="2886900" y="2203013"/>
            <a:ext cx="4755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FFFFFF"/>
                </a:solidFill>
              </a:rPr>
              <a:t>GOOD LUCK</a:t>
            </a:r>
            <a:endParaRPr b="1" sz="13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283" name="Google Shape;283;p21"/>
          <p:cNvPicPr preferRelativeResize="0"/>
          <p:nvPr/>
        </p:nvPicPr>
        <p:blipFill rotWithShape="1">
          <a:blip r:embed="rId3">
            <a:alphaModFix/>
          </a:blip>
          <a:srcRect b="0" l="0" r="3716" t="0"/>
          <a:stretch/>
        </p:blipFill>
        <p:spPr>
          <a:xfrm rot="-1225023">
            <a:off x="2022730" y="1290924"/>
            <a:ext cx="1014165" cy="4575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3788461">
            <a:off x="6545966" y="4342656"/>
            <a:ext cx="830519" cy="849963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21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286" name="Google Shape;28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21"/>
          <p:cNvSpPr txBox="1"/>
          <p:nvPr/>
        </p:nvSpPr>
        <p:spPr>
          <a:xfrm flipH="1" rot="-1876488">
            <a:off x="813001" y="3079330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288" name="Google Shape;288;p21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1"/>
          <p:cNvSpPr/>
          <p:nvPr/>
        </p:nvSpPr>
        <p:spPr>
          <a:xfrm rot="-6598254">
            <a:off x="953316" y="2259598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1"/>
          <p:cNvSpPr txBox="1"/>
          <p:nvPr/>
        </p:nvSpPr>
        <p:spPr>
          <a:xfrm rot="994192">
            <a:off x="8188019" y="326730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291" name="Google Shape;291;p21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2" name="Google Shape;292;p21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7522" y="1494625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21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4" name="Google Shape;294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21"/>
          <p:cNvSpPr txBox="1"/>
          <p:nvPr/>
        </p:nvSpPr>
        <p:spPr>
          <a:xfrm rot="3886993">
            <a:off x="2569138" y="96516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296" name="Google Shape;296;p21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428075" y="395925"/>
            <a:ext cx="1580130" cy="127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21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46939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21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815988" y="2266450"/>
            <a:ext cx="899700" cy="675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