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Merriweather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erriweather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bold.fntdata"/><Relationship Id="rId6" Type="http://schemas.openxmlformats.org/officeDocument/2006/relationships/slide" Target="slides/slide1.xml"/><Relationship Id="rId18" Type="http://schemas.openxmlformats.org/officeDocument/2006/relationships/font" Target="fonts/Merriweath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e7d08850f1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e7d08850f1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e7d08850f1_0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e7d08850f1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e71c7e1979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e71c7e1979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8448ecc3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8448ecc3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7d08850f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e7d08850f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7d08850f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e7d08850f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e716100f1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e716100f1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e716100f18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e716100f18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e7d08850f1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e7d08850f1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e7d08850f1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e7d08850f1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e7d08850f1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e7d08850f1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7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1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58" name="Google Shape;58;p13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890050" y="1709125"/>
            <a:ext cx="50409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Dissertation </a:t>
            </a:r>
            <a:endParaRPr b="1" sz="36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Chapter One – </a:t>
            </a:r>
            <a:endParaRPr b="1" sz="36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Introduction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42800" y="-210139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2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2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2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314" name="Google Shape;314;p22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15" name="Google Shape;315;p22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22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317" name="Google Shape;31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22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319" name="Google Shape;319;p22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2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2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322" name="Google Shape;322;p22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23" name="Google Shape;323;p22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22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25" name="Google Shape;325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22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327" name="Google Shape;327;p22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Google Shape;328;p22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22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22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31" name="Google Shape;331;p22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22"/>
          <p:cNvSpPr txBox="1"/>
          <p:nvPr/>
        </p:nvSpPr>
        <p:spPr>
          <a:xfrm>
            <a:off x="1251475" y="407550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a Dissertation Introduction?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333" name="Google Shape;33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2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2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319125" y="1756375"/>
            <a:ext cx="4296925" cy="2245311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22"/>
          <p:cNvSpPr txBox="1"/>
          <p:nvPr/>
        </p:nvSpPr>
        <p:spPr>
          <a:xfrm>
            <a:off x="676125" y="2169125"/>
            <a:ext cx="2643000" cy="1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Relevance and importance: </a:t>
            </a:r>
            <a:r>
              <a:rPr lang="en-GB" sz="1700">
                <a:solidFill>
                  <a:schemeClr val="dk1"/>
                </a:solidFill>
              </a:rPr>
              <a:t>It shows the reader how you fit in the current work of the topic. </a:t>
            </a:r>
            <a:endParaRPr b="1"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3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3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344" name="Google Shape;344;p23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45" name="Google Shape;345;p23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p2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347" name="Google Shape;34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Google Shape;348;p23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349" name="Google Shape;349;p2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3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352" name="Google Shape;352;p23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53" name="Google Shape;353;p2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354" name="Google Shape;354;p2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55" name="Google Shape;355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356" name="Google Shape;356;p23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357" name="Google Shape;357;p2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2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2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360" name="Google Shape;360;p23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61" name="Google Shape;361;p23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p23"/>
          <p:cNvSpPr txBox="1"/>
          <p:nvPr/>
        </p:nvSpPr>
        <p:spPr>
          <a:xfrm>
            <a:off x="1399300" y="131368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a Dissertation Introduction?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363" name="Google Shape;363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4" name="Google Shape;364;p2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23"/>
          <p:cNvSpPr txBox="1"/>
          <p:nvPr/>
        </p:nvSpPr>
        <p:spPr>
          <a:xfrm>
            <a:off x="1292700" y="2718075"/>
            <a:ext cx="5790900" cy="7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Overview of the structure: </a:t>
            </a:r>
            <a:r>
              <a:rPr lang="en-GB" sz="1700">
                <a:solidFill>
                  <a:schemeClr val="dk1"/>
                </a:solidFill>
              </a:rPr>
              <a:t>It explains the overall aim of each chapter of dissertation. </a:t>
            </a:r>
            <a:endParaRPr b="1"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4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4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4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374" name="Google Shape;374;p24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4"/>
          <p:cNvSpPr txBox="1"/>
          <p:nvPr/>
        </p:nvSpPr>
        <p:spPr>
          <a:xfrm>
            <a:off x="2886900" y="2203013"/>
            <a:ext cx="475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GOOD LUCK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376" name="Google Shape;376;p24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Google Shape;377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sp>
        <p:nvSpPr>
          <p:cNvPr id="378" name="Google Shape;378;p2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379" name="Google Shape;379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24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381" name="Google Shape;381;p2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4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4"/>
          <p:cNvSpPr txBox="1"/>
          <p:nvPr/>
        </p:nvSpPr>
        <p:spPr>
          <a:xfrm rot="994192">
            <a:off x="8188019" y="326730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384" name="Google Shape;384;p2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85" name="Google Shape;385;p2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2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87" name="Google Shape;387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388" name="Google Shape;388;p24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389" name="Google Shape;389;p2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" name="Google Shape;390;p2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1" name="Google Shape;391;p2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815988" y="2266450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92" name="Google Shape;392;p2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84" name="Google Shape;84;p14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4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2330200" y="1048650"/>
            <a:ext cx="3728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What Is Dissertation Introduction?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663400" y="2613875"/>
            <a:ext cx="7176000" cy="10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first chapter of any dissertation is the ‘Introduction’.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introduces the reader to your dissertation in order to comprehend what you are trying to answer or the issue you are trying to resolve.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11" name="Google Shape;111;p15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5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5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467288" y="1031100"/>
            <a:ext cx="4965687" cy="3797283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5"/>
          <p:cNvSpPr txBox="1"/>
          <p:nvPr/>
        </p:nvSpPr>
        <p:spPr>
          <a:xfrm>
            <a:off x="646800" y="530775"/>
            <a:ext cx="6545100" cy="631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What Is Dissertation Introduction? </a:t>
            </a:r>
            <a:endParaRPr sz="1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25047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38" name="Google Shape;138;p16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9" name="Google Shape;139;p16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540337">
            <a:off x="3451897" y="4603280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6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41" name="Google Shape;14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6"/>
          <p:cNvSpPr txBox="1"/>
          <p:nvPr/>
        </p:nvSpPr>
        <p:spPr>
          <a:xfrm flipH="1" rot="-1876488">
            <a:off x="408001" y="297160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43" name="Google Shape;143;p16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6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6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7" name="Google Shape;147;p16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6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Google Shape;14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6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51" name="Google Shape;151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6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6"/>
          <p:cNvSpPr txBox="1"/>
          <p:nvPr/>
        </p:nvSpPr>
        <p:spPr>
          <a:xfrm>
            <a:off x="2140925" y="580600"/>
            <a:ext cx="42708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What Is Dissertation Introduction?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55" name="Google Shape;15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6"/>
          <p:cNvSpPr txBox="1"/>
          <p:nvPr/>
        </p:nvSpPr>
        <p:spPr>
          <a:xfrm>
            <a:off x="781800" y="1664938"/>
            <a:ext cx="7176000" cy="28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Why Introduction is Mandatory for Dissertation?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Introduction is very important for any research as it ensures the following things;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initially enables the reader of the background information which puts in the context of your dissertation.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illuminates your </a:t>
            </a:r>
            <a:r>
              <a:rPr lang="en-GB" sz="1700">
                <a:solidFill>
                  <a:schemeClr val="dk1"/>
                </a:solidFill>
              </a:rPr>
              <a:t>dissertation’s</a:t>
            </a:r>
            <a:r>
              <a:rPr lang="en-GB" sz="1700">
                <a:solidFill>
                  <a:schemeClr val="dk1"/>
                </a:solidFill>
              </a:rPr>
              <a:t> focus.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demonstrates your dissertation’s value.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determines your dissertation’s aim and objectives.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57" name="Google Shape;157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"/>
          <p:cNvSpPr/>
          <p:nvPr/>
        </p:nvSpPr>
        <p:spPr>
          <a:xfrm>
            <a:off x="2590350" y="4814375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65" name="Google Shape;165;p17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6" name="Google Shape;166;p17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2700031">
            <a:off x="3368197" y="456495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7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68" name="Google Shape;16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68425" y="39991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7"/>
          <p:cNvSpPr txBox="1"/>
          <p:nvPr/>
        </p:nvSpPr>
        <p:spPr>
          <a:xfrm flipH="1" rot="-1876488">
            <a:off x="-5237" y="26990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70" name="Google Shape;170;p17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7"/>
          <p:cNvSpPr/>
          <p:nvPr/>
        </p:nvSpPr>
        <p:spPr>
          <a:xfrm rot="-6598254">
            <a:off x="-56384" y="1179336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7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73" name="Google Shape;173;p17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4" name="Google Shape;174;p17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6" name="Google Shape;17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7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78" name="Google Shape;178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7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7"/>
          <p:cNvSpPr txBox="1"/>
          <p:nvPr/>
        </p:nvSpPr>
        <p:spPr>
          <a:xfrm>
            <a:off x="1532350" y="36248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a Dissertation Introduction?</a:t>
            </a:r>
            <a:endParaRPr sz="100">
              <a:solidFill>
                <a:srgbClr val="FFFFFF"/>
              </a:solidFill>
            </a:endParaRPr>
          </a:p>
        </p:txBody>
      </p:sp>
      <p:sp>
        <p:nvSpPr>
          <p:cNvPr id="182" name="Google Shape;182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7"/>
          <p:cNvSpPr/>
          <p:nvPr/>
        </p:nvSpPr>
        <p:spPr>
          <a:xfrm rot="-6596854">
            <a:off x="9983683" y="3055151"/>
            <a:ext cx="826591" cy="827847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4" name="Google Shape;1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608800" y="444734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7"/>
          <p:cNvSpPr txBox="1"/>
          <p:nvPr/>
        </p:nvSpPr>
        <p:spPr>
          <a:xfrm>
            <a:off x="541888" y="1639900"/>
            <a:ext cx="7517100" cy="28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is important to draw attention of the reader to your dissertation.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is necessary for you to provide the reader with clear direction, purpose, and focus. Hence, the introduction must include;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Topic and context                           - Questions and objectives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Focus and scope                            - Overview of the structure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Relevance and importance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Questions and objectives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Relevance and importance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86" name="Google Shape;186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8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8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94" name="Google Shape;194;p18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5" name="Google Shape;195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8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97" name="Google Shape;1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8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99" name="Google Shape;199;p18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8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8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02" name="Google Shape;202;p18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3" name="Google Shape;203;p18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18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5" name="Google Shape;20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8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07" name="Google Shape;207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8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18"/>
          <p:cNvSpPr txBox="1"/>
          <p:nvPr/>
        </p:nvSpPr>
        <p:spPr>
          <a:xfrm>
            <a:off x="1008650" y="2268225"/>
            <a:ext cx="2643000" cy="1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Topic and context:</a:t>
            </a:r>
            <a:r>
              <a:rPr lang="en-GB" sz="1700">
                <a:solidFill>
                  <a:schemeClr val="dk1"/>
                </a:solidFill>
              </a:rPr>
              <a:t> it enables the reader to understand your dissertation.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11" name="Google Shape;211;p18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2" name="Google Shape;212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8"/>
          <p:cNvSpPr txBox="1"/>
          <p:nvPr/>
        </p:nvSpPr>
        <p:spPr>
          <a:xfrm>
            <a:off x="1251462" y="664550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a Dissertation Introduction?</a:t>
            </a:r>
            <a:r>
              <a:rPr b="1" lang="en-GB" sz="2900">
                <a:solidFill>
                  <a:srgbClr val="FFFFFF"/>
                </a:solidFill>
              </a:rPr>
              <a:t>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14" name="Google Shape;21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18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400375" y="1982288"/>
            <a:ext cx="4518475" cy="22188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9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9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9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24" name="Google Shape;224;p19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5" name="Google Shape;225;p19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19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27" name="Google Shape;22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9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29" name="Google Shape;229;p19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9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9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32" name="Google Shape;232;p19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3" name="Google Shape;233;p19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9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5" name="Google Shape;235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9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37" name="Google Shape;237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9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19"/>
          <p:cNvSpPr txBox="1"/>
          <p:nvPr/>
        </p:nvSpPr>
        <p:spPr>
          <a:xfrm>
            <a:off x="846525" y="2355575"/>
            <a:ext cx="2643000" cy="1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Focus and scope: </a:t>
            </a:r>
            <a:r>
              <a:rPr lang="en-GB" sz="1700">
                <a:solidFill>
                  <a:schemeClr val="dk1"/>
                </a:solidFill>
              </a:rPr>
              <a:t>It addresses the explicit feature of your dissertation topic. </a:t>
            </a:r>
            <a:endParaRPr b="1" sz="1700">
              <a:solidFill>
                <a:schemeClr val="dk1"/>
              </a:solidFill>
            </a:endParaRPr>
          </a:p>
        </p:txBody>
      </p:sp>
      <p:sp>
        <p:nvSpPr>
          <p:cNvPr id="241" name="Google Shape;241;p19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2" name="Google Shape;242;p19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19"/>
          <p:cNvSpPr txBox="1"/>
          <p:nvPr/>
        </p:nvSpPr>
        <p:spPr>
          <a:xfrm>
            <a:off x="1251462" y="664550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a Dissertation Introduction?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44" name="Google Shape;24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1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202125" y="2470714"/>
            <a:ext cx="4796925" cy="12420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0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0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0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54" name="Google Shape;254;p20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5" name="Google Shape;255;p20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20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57" name="Google Shape;25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20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59" name="Google Shape;259;p20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0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0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62" name="Google Shape;262;p20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3" name="Google Shape;263;p20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20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5" name="Google Shape;265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20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67" name="Google Shape;267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20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20"/>
          <p:cNvSpPr txBox="1"/>
          <p:nvPr/>
        </p:nvSpPr>
        <p:spPr>
          <a:xfrm>
            <a:off x="985263" y="1746750"/>
            <a:ext cx="23391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Relevance and importance: </a:t>
            </a:r>
            <a:r>
              <a:rPr lang="en-GB" sz="1700">
                <a:solidFill>
                  <a:schemeClr val="dk1"/>
                </a:solidFill>
              </a:rPr>
              <a:t>It shows the reader how you fit in the current work of the topic. </a:t>
            </a:r>
            <a:endParaRPr b="1" sz="1700">
              <a:solidFill>
                <a:schemeClr val="dk1"/>
              </a:solidFill>
            </a:endParaRPr>
          </a:p>
        </p:txBody>
      </p:sp>
      <p:sp>
        <p:nvSpPr>
          <p:cNvPr id="271" name="Google Shape;271;p20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72" name="Google Shape;272;p20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20"/>
          <p:cNvSpPr txBox="1"/>
          <p:nvPr/>
        </p:nvSpPr>
        <p:spPr>
          <a:xfrm>
            <a:off x="1251475" y="407550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a Dissertation Introduction?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74" name="Google Shape;27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p2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409825" y="1672488"/>
            <a:ext cx="4296925" cy="22453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1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1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1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84" name="Google Shape;284;p21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5" name="Google Shape;285;p21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21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87" name="Google Shape;28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5570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21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89" name="Google Shape;289;p21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1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1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92" name="Google Shape;292;p21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3" name="Google Shape;293;p21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21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5" name="Google Shape;295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21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97" name="Google Shape;297;p21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21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21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21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01" name="Google Shape;301;p21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21"/>
          <p:cNvSpPr txBox="1"/>
          <p:nvPr/>
        </p:nvSpPr>
        <p:spPr>
          <a:xfrm>
            <a:off x="1251475" y="407550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a Dissertation Introduction?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303" name="Google Shape;303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Google Shape;304;p2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21"/>
          <p:cNvSpPr txBox="1"/>
          <p:nvPr/>
        </p:nvSpPr>
        <p:spPr>
          <a:xfrm>
            <a:off x="676125" y="2169125"/>
            <a:ext cx="2643000" cy="1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Questions and objectives: </a:t>
            </a:r>
            <a:r>
              <a:rPr lang="en-GB" sz="1700">
                <a:solidFill>
                  <a:schemeClr val="dk1"/>
                </a:solidFill>
              </a:rPr>
              <a:t>It shows what dissertation intents to determine and how. </a:t>
            </a:r>
            <a:endParaRPr b="1" sz="1700">
              <a:solidFill>
                <a:schemeClr val="dk1"/>
              </a:solidFill>
            </a:endParaRPr>
          </a:p>
        </p:txBody>
      </p:sp>
      <p:pic>
        <p:nvPicPr>
          <p:cNvPr id="306" name="Google Shape;306;p2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213375" y="1811876"/>
            <a:ext cx="4717570" cy="213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