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Merriweather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erriweather-bold.fntdata"/><Relationship Id="rId12" Type="http://schemas.openxmlformats.org/officeDocument/2006/relationships/font" Target="fonts/Merriweather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erriweather-boldItalic.fntdata"/><Relationship Id="rId14" Type="http://schemas.openxmlformats.org/officeDocument/2006/relationships/font" Target="fonts/Merriweather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b8448ecc3d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b8448ecc3d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f01e2ba748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f01e2ba748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f01e007dd3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f01e007dd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f02fc6e7ff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f02fc6e7ff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e71c7e19fc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e71c7e19fc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1.png"/><Relationship Id="rId7" Type="http://schemas.openxmlformats.org/officeDocument/2006/relationships/image" Target="../media/image3.png"/><Relationship Id="rId8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1.png"/><Relationship Id="rId7" Type="http://schemas.openxmlformats.org/officeDocument/2006/relationships/image" Target="../media/image3.png"/><Relationship Id="rId8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1.png"/><Relationship Id="rId7" Type="http://schemas.openxmlformats.org/officeDocument/2006/relationships/image" Target="../media/image3.png"/><Relationship Id="rId8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1.png"/><Relationship Id="rId7" Type="http://schemas.openxmlformats.org/officeDocument/2006/relationships/image" Target="../media/image3.png"/><Relationship Id="rId8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1.png"/><Relationship Id="rId7" Type="http://schemas.openxmlformats.org/officeDocument/2006/relationships/image" Target="../media/image3.png"/><Relationship Id="rId8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Relationship Id="rId4" Type="http://schemas.openxmlformats.org/officeDocument/2006/relationships/image" Target="../media/image5.png"/><Relationship Id="rId5" Type="http://schemas.openxmlformats.org/officeDocument/2006/relationships/image" Target="../media/image10.png"/><Relationship Id="rId6" Type="http://schemas.openxmlformats.org/officeDocument/2006/relationships/image" Target="../media/image9.png"/><Relationship Id="rId7" Type="http://schemas.openxmlformats.org/officeDocument/2006/relationships/image" Target="../media/image11.png"/><Relationship Id="rId8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 rot="-6597823">
            <a:off x="2359149" y="1686794"/>
            <a:ext cx="984989" cy="1012414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3232977" y="424126"/>
            <a:ext cx="4501500" cy="4199700"/>
          </a:xfrm>
          <a:prstGeom prst="ellipse">
            <a:avLst/>
          </a:prstGeom>
          <a:solidFill>
            <a:srgbClr val="CC0000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2326400" y="3148550"/>
            <a:ext cx="1838700" cy="17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58" name="Google Shape;58;p13"/>
          <p:cNvSpPr/>
          <p:nvPr/>
        </p:nvSpPr>
        <p:spPr>
          <a:xfrm>
            <a:off x="6783750" y="81500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3130400" y="1847225"/>
            <a:ext cx="47550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rgbClr val="FFFFFF"/>
                </a:solidFill>
              </a:rPr>
              <a:t>Critical Literature Review </a:t>
            </a:r>
            <a:endParaRPr b="1" sz="1300">
              <a:solidFill>
                <a:srgbClr val="FFFFFF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 rotWithShape="1">
          <a:blip r:embed="rId3">
            <a:alphaModFix/>
          </a:blip>
          <a:srcRect b="0" l="0" r="3716" t="0"/>
          <a:stretch/>
        </p:blipFill>
        <p:spPr>
          <a:xfrm rot="-1225023">
            <a:off x="2022730" y="1290924"/>
            <a:ext cx="1014165" cy="457577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62" name="Google Shape;62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 txBox="1"/>
          <p:nvPr/>
        </p:nvSpPr>
        <p:spPr>
          <a:xfrm flipH="1" rot="-1876488">
            <a:off x="813001" y="307933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64" name="Google Shape;64;p13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 rot="-6598254">
            <a:off x="953316" y="2259598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8" name="Google Shape;68;p13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7522" y="1494625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3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0" name="Google Shape;70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3"/>
          <p:cNvSpPr txBox="1"/>
          <p:nvPr/>
        </p:nvSpPr>
        <p:spPr>
          <a:xfrm rot="3886993">
            <a:off x="2569138" y="96516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72" name="Google Shape;72;p13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28075" y="395925"/>
            <a:ext cx="1580130" cy="127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3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6939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3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 rot="3788461">
            <a:off x="6545966" y="4342656"/>
            <a:ext cx="830519" cy="849963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999050" y="40618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4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4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84" name="Google Shape;84;p14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4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87" name="Google Shape;8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4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89" name="Google Shape;89;p14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4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3" name="Google Shape;93;p14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4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5" name="Google Shape;95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4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97" name="Google Shape;97;p14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4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4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4"/>
          <p:cNvSpPr txBox="1"/>
          <p:nvPr/>
        </p:nvSpPr>
        <p:spPr>
          <a:xfrm>
            <a:off x="640613" y="2204489"/>
            <a:ext cx="7153500" cy="16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A critical literature review is a depth and augmenting overview that analyses and evaluates a number of sources on a specific topic. </a:t>
            </a:r>
            <a:endParaRPr sz="17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It is designed to give the user an arguments of the research that has been done on the topic and to evaluate the sources examined.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101" name="Google Shape;101;p14"/>
          <p:cNvSpPr txBox="1"/>
          <p:nvPr/>
        </p:nvSpPr>
        <p:spPr>
          <a:xfrm>
            <a:off x="918025" y="976875"/>
            <a:ext cx="59118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Definition of a Critical Literature Review  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102" name="Google Shape;102;p1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 rot="3788461">
            <a:off x="6545966" y="4342656"/>
            <a:ext cx="830519" cy="8499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4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5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5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11" name="Google Shape;111;p15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2" name="Google Shape;112;p15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5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14" name="Google Shape;11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5"/>
          <p:cNvSpPr txBox="1"/>
          <p:nvPr/>
        </p:nvSpPr>
        <p:spPr>
          <a:xfrm flipH="1" rot="-1876488">
            <a:off x="555601" y="35677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116" name="Google Shape;116;p15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5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5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119" name="Google Shape;119;p15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0" name="Google Shape;120;p15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5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2" name="Google Shape;12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15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124" name="Google Shape;124;p15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5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5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15"/>
          <p:cNvSpPr txBox="1"/>
          <p:nvPr/>
        </p:nvSpPr>
        <p:spPr>
          <a:xfrm>
            <a:off x="846513" y="2429264"/>
            <a:ext cx="7153500" cy="16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</a:rPr>
              <a:t>Following steps are followed to write a critical literature review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Identify the Argument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Select Relevant Empirical Sources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Summarize the Empirical Sources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Conclude Pertaining to the Topic</a:t>
            </a:r>
            <a:r>
              <a:rPr lang="en-GB" sz="1700">
                <a:solidFill>
                  <a:schemeClr val="dk1"/>
                </a:solidFill>
              </a:rPr>
              <a:t> 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128" name="Google Shape;128;p15"/>
          <p:cNvSpPr txBox="1"/>
          <p:nvPr/>
        </p:nvSpPr>
        <p:spPr>
          <a:xfrm>
            <a:off x="1075350" y="1107288"/>
            <a:ext cx="59118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How to Write Critical Literature Review?</a:t>
            </a:r>
            <a:r>
              <a:rPr b="1" lang="en-GB" sz="2900">
                <a:solidFill>
                  <a:srgbClr val="FFFFFF"/>
                </a:solidFill>
              </a:rPr>
              <a:t> 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129" name="Google Shape;129;p1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 rot="3788461">
            <a:off x="6545966" y="4342656"/>
            <a:ext cx="830519" cy="8499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15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6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6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6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38" name="Google Shape;138;p16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9" name="Google Shape;139;p16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16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41" name="Google Shape;14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16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143" name="Google Shape;143;p16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6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6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146" name="Google Shape;146;p16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7" name="Google Shape;147;p16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16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9" name="Google Shape;149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6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151" name="Google Shape;151;p16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16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16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16"/>
          <p:cNvSpPr txBox="1"/>
          <p:nvPr/>
        </p:nvSpPr>
        <p:spPr>
          <a:xfrm>
            <a:off x="674650" y="2069564"/>
            <a:ext cx="7153500" cy="170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chemeClr val="dk1"/>
                </a:solidFill>
              </a:rPr>
              <a:t>Systematic reviews </a:t>
            </a:r>
            <a:r>
              <a:rPr lang="en-GB" sz="1700">
                <a:solidFill>
                  <a:schemeClr val="dk1"/>
                </a:solidFill>
              </a:rPr>
              <a:t> </a:t>
            </a:r>
            <a:endParaRPr sz="17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A systematic review consists of finding adequate answers to questions that are directed towards the research question.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Includes summarises results of the selected particular studies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155" name="Google Shape;155;p16"/>
          <p:cNvSpPr txBox="1"/>
          <p:nvPr/>
        </p:nvSpPr>
        <p:spPr>
          <a:xfrm>
            <a:off x="1215011" y="861013"/>
            <a:ext cx="56325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Systematic Review VS. Critical Review?</a:t>
            </a:r>
            <a:r>
              <a:rPr b="1" lang="en-GB" sz="2900">
                <a:solidFill>
                  <a:srgbClr val="FFFFFF"/>
                </a:solidFill>
              </a:rPr>
              <a:t> 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156" name="Google Shape;156;p16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 rot="3788461">
            <a:off x="6545966" y="4342656"/>
            <a:ext cx="830519" cy="8499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16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7"/>
          <p:cNvSpPr/>
          <p:nvPr/>
        </p:nvSpPr>
        <p:spPr>
          <a:xfrm rot="-6596014">
            <a:off x="-829179" y="2802425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7"/>
          <p:cNvSpPr/>
          <p:nvPr/>
        </p:nvSpPr>
        <p:spPr>
          <a:xfrm rot="-6599135">
            <a:off x="-380591" y="1103445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7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65" name="Google Shape;165;p17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66" name="Google Shape;166;p17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17"/>
          <p:cNvSpPr txBox="1"/>
          <p:nvPr/>
        </p:nvSpPr>
        <p:spPr>
          <a:xfrm rot="279706">
            <a:off x="42804" y="2232445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68" name="Google Shape;16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351250" y="3985644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17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170" name="Google Shape;170;p17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7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7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173" name="Google Shape;173;p17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4" name="Google Shape;174;p17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17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6" name="Google Shape;176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17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178" name="Google Shape;178;p17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Google Shape;179;p17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0" name="Google Shape;180;p17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17"/>
          <p:cNvSpPr txBox="1"/>
          <p:nvPr/>
        </p:nvSpPr>
        <p:spPr>
          <a:xfrm>
            <a:off x="846525" y="2110427"/>
            <a:ext cx="7153500" cy="170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chemeClr val="dk1"/>
                </a:solidFill>
              </a:rPr>
              <a:t>Critical review </a:t>
            </a:r>
            <a:r>
              <a:rPr b="1" lang="en-GB" sz="2000">
                <a:solidFill>
                  <a:schemeClr val="dk1"/>
                </a:solidFill>
              </a:rPr>
              <a:t> </a:t>
            </a:r>
            <a:r>
              <a:rPr lang="en-GB" sz="1700">
                <a:solidFill>
                  <a:schemeClr val="dk1"/>
                </a:solidFill>
              </a:rPr>
              <a:t> </a:t>
            </a:r>
            <a:endParaRPr sz="17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A critical review is a critical assessment of a proposed study by examining the various academic investigations.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Includes different arguments on a particular area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182" name="Google Shape;182;p17"/>
          <p:cNvSpPr txBox="1"/>
          <p:nvPr/>
        </p:nvSpPr>
        <p:spPr>
          <a:xfrm>
            <a:off x="1215011" y="861013"/>
            <a:ext cx="56325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Systematic Review VS. Critical Review? 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183" name="Google Shape;183;p17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 rot="3788461">
            <a:off x="6545966" y="4342656"/>
            <a:ext cx="830519" cy="8499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17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8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8"/>
          <p:cNvSpPr/>
          <p:nvPr/>
        </p:nvSpPr>
        <p:spPr>
          <a:xfrm rot="-6597823">
            <a:off x="2359149" y="1686794"/>
            <a:ext cx="984989" cy="1012414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8"/>
          <p:cNvSpPr/>
          <p:nvPr/>
        </p:nvSpPr>
        <p:spPr>
          <a:xfrm>
            <a:off x="3232977" y="424126"/>
            <a:ext cx="4501500" cy="4199700"/>
          </a:xfrm>
          <a:prstGeom prst="ellipse">
            <a:avLst/>
          </a:prstGeom>
          <a:solidFill>
            <a:srgbClr val="CC0000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8"/>
          <p:cNvSpPr/>
          <p:nvPr/>
        </p:nvSpPr>
        <p:spPr>
          <a:xfrm>
            <a:off x="2326400" y="3148550"/>
            <a:ext cx="1838700" cy="17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93" name="Google Shape;193;p18"/>
          <p:cNvSpPr/>
          <p:nvPr/>
        </p:nvSpPr>
        <p:spPr>
          <a:xfrm>
            <a:off x="6783750" y="81500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8"/>
          <p:cNvSpPr txBox="1"/>
          <p:nvPr/>
        </p:nvSpPr>
        <p:spPr>
          <a:xfrm>
            <a:off x="2886900" y="2203013"/>
            <a:ext cx="47550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rgbClr val="FFFFFF"/>
                </a:solidFill>
              </a:rPr>
              <a:t>GOOD LUCK</a:t>
            </a:r>
            <a:endParaRPr b="1" sz="1300">
              <a:solidFill>
                <a:srgbClr val="FFFFFF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195" name="Google Shape;195;p18"/>
          <p:cNvPicPr preferRelativeResize="0"/>
          <p:nvPr/>
        </p:nvPicPr>
        <p:blipFill rotWithShape="1">
          <a:blip r:embed="rId3">
            <a:alphaModFix/>
          </a:blip>
          <a:srcRect b="0" l="0" r="3716" t="0"/>
          <a:stretch/>
        </p:blipFill>
        <p:spPr>
          <a:xfrm rot="-1225023">
            <a:off x="2022730" y="1290924"/>
            <a:ext cx="1014165" cy="457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Google Shape;1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3788461">
            <a:off x="6545966" y="4342656"/>
            <a:ext cx="830519" cy="849963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18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98" name="Google Shape;198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18"/>
          <p:cNvSpPr txBox="1"/>
          <p:nvPr/>
        </p:nvSpPr>
        <p:spPr>
          <a:xfrm flipH="1" rot="-1876488">
            <a:off x="813001" y="307933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200" name="Google Shape;200;p18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8"/>
          <p:cNvSpPr/>
          <p:nvPr/>
        </p:nvSpPr>
        <p:spPr>
          <a:xfrm rot="-6598254">
            <a:off x="953316" y="2259598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8"/>
          <p:cNvSpPr txBox="1"/>
          <p:nvPr/>
        </p:nvSpPr>
        <p:spPr>
          <a:xfrm rot="994192">
            <a:off x="8188019" y="326730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203" name="Google Shape;203;p18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04" name="Google Shape;204;p18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7522" y="1494625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18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06" name="Google Shape;206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Google Shape;207;p18"/>
          <p:cNvSpPr txBox="1"/>
          <p:nvPr/>
        </p:nvSpPr>
        <p:spPr>
          <a:xfrm rot="3886993">
            <a:off x="2569138" y="96516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208" name="Google Shape;208;p18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28075" y="395925"/>
            <a:ext cx="1580130" cy="127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18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6939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18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815988" y="2266450"/>
            <a:ext cx="899700" cy="67556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p1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