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Merriweather"/>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erriweather-bold.fntdata"/><Relationship Id="rId14" Type="http://schemas.openxmlformats.org/officeDocument/2006/relationships/font" Target="fonts/Merriweather-regular.fntdata"/><Relationship Id="rId17" Type="http://schemas.openxmlformats.org/officeDocument/2006/relationships/font" Target="fonts/Merriweather-boldItalic.fntdata"/><Relationship Id="rId16" Type="http://schemas.openxmlformats.org/officeDocument/2006/relationships/font" Target="fonts/Merriweather-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b8448ecc3d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b8448ecc3d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7d08850f1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7d08850f1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e716100f1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e716100f1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e716100f18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e716100f18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cb25168112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cb25168112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e7d08850f1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e7d08850f1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e71c7e1979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e71c7e1979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rot="-6597823">
            <a:off x="2359149" y="1686794"/>
            <a:ext cx="984989" cy="1012414"/>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p:nvPr/>
        </p:nvSpPr>
        <p:spPr>
          <a:xfrm>
            <a:off x="3232977" y="424126"/>
            <a:ext cx="4501500" cy="4199700"/>
          </a:xfrm>
          <a:prstGeom prst="ellipse">
            <a:avLst/>
          </a:prstGeom>
          <a:solidFill>
            <a:srgbClr val="CC0000"/>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p:nvPr/>
        </p:nvSpPr>
        <p:spPr>
          <a:xfrm>
            <a:off x="2326400" y="3148550"/>
            <a:ext cx="1838700" cy="17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58" name="Google Shape;58;p13"/>
          <p:cNvSpPr/>
          <p:nvPr/>
        </p:nvSpPr>
        <p:spPr>
          <a:xfrm>
            <a:off x="6783750" y="81500"/>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txBox="1"/>
          <p:nvPr/>
        </p:nvSpPr>
        <p:spPr>
          <a:xfrm>
            <a:off x="2963275" y="1735163"/>
            <a:ext cx="5040900" cy="1293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3600">
                <a:solidFill>
                  <a:srgbClr val="FFFFFF"/>
                </a:solidFill>
              </a:rPr>
              <a:t>Independent Vs Dependent Variable</a:t>
            </a:r>
            <a:endParaRPr b="1" sz="1300">
              <a:solidFill>
                <a:srgbClr val="FFFFFF"/>
              </a:solidFill>
              <a:latin typeface="Merriweather"/>
              <a:ea typeface="Merriweather"/>
              <a:cs typeface="Merriweather"/>
              <a:sym typeface="Merriweather"/>
            </a:endParaRPr>
          </a:p>
        </p:txBody>
      </p:sp>
      <p:pic>
        <p:nvPicPr>
          <p:cNvPr id="60" name="Google Shape;60;p13"/>
          <p:cNvPicPr preferRelativeResize="0"/>
          <p:nvPr/>
        </p:nvPicPr>
        <p:blipFill rotWithShape="1">
          <a:blip r:embed="rId3">
            <a:alphaModFix/>
          </a:blip>
          <a:srcRect b="0" l="0" r="3716" t="0"/>
          <a:stretch/>
        </p:blipFill>
        <p:spPr>
          <a:xfrm rot="-1225023">
            <a:off x="2022730" y="1290924"/>
            <a:ext cx="1014165" cy="457577"/>
          </a:xfrm>
          <a:prstGeom prst="rect">
            <a:avLst/>
          </a:prstGeom>
          <a:noFill/>
          <a:ln>
            <a:noFill/>
          </a:ln>
        </p:spPr>
      </p:pic>
      <p:sp>
        <p:nvSpPr>
          <p:cNvPr id="61" name="Google Shape;61;p13"/>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62" name="Google Shape;62;p13"/>
          <p:cNvPicPr preferRelativeResize="0"/>
          <p:nvPr/>
        </p:nvPicPr>
        <p:blipFill>
          <a:blip r:embed="rId4">
            <a:alphaModFix/>
          </a:blip>
          <a:stretch>
            <a:fillRect/>
          </a:stretch>
        </p:blipFill>
        <p:spPr>
          <a:xfrm>
            <a:off x="-387900" y="3888306"/>
            <a:ext cx="1146750" cy="1173581"/>
          </a:xfrm>
          <a:prstGeom prst="rect">
            <a:avLst/>
          </a:prstGeom>
          <a:noFill/>
          <a:ln>
            <a:noFill/>
          </a:ln>
        </p:spPr>
      </p:pic>
      <p:sp>
        <p:nvSpPr>
          <p:cNvPr id="63" name="Google Shape;63;p13"/>
          <p:cNvSpPr txBox="1"/>
          <p:nvPr/>
        </p:nvSpPr>
        <p:spPr>
          <a:xfrm flipH="1" rot="-1876488">
            <a:off x="813001" y="3079330"/>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GB" sz="6000">
                <a:solidFill>
                  <a:srgbClr val="073763"/>
                </a:solidFill>
              </a:rPr>
              <a:t>!</a:t>
            </a:r>
            <a:endParaRPr sz="6000">
              <a:solidFill>
                <a:srgbClr val="073763"/>
              </a:solidFill>
            </a:endParaRPr>
          </a:p>
        </p:txBody>
      </p:sp>
      <p:sp>
        <p:nvSpPr>
          <p:cNvPr id="64" name="Google Shape;64;p13"/>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p:nvPr/>
        </p:nvSpPr>
        <p:spPr>
          <a:xfrm rot="-6598254">
            <a:off x="953316" y="2259598"/>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67" name="Google Shape;67;p13"/>
          <p:cNvSpPr/>
          <p:nvPr/>
        </p:nvSpPr>
        <p:spPr>
          <a:xfrm rot="-6598088">
            <a:off x="8725498" y="2656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68" name="Google Shape;68;p13"/>
          <p:cNvPicPr preferRelativeResize="0"/>
          <p:nvPr/>
        </p:nvPicPr>
        <p:blipFill rotWithShape="1">
          <a:blip r:embed="rId3">
            <a:alphaModFix/>
          </a:blip>
          <a:srcRect b="0" l="0" r="5829" t="0"/>
          <a:stretch/>
        </p:blipFill>
        <p:spPr>
          <a:xfrm rot="7906388">
            <a:off x="8247522" y="1494625"/>
            <a:ext cx="991906" cy="457575"/>
          </a:xfrm>
          <a:prstGeom prst="rect">
            <a:avLst/>
          </a:prstGeom>
          <a:noFill/>
          <a:ln>
            <a:noFill/>
          </a:ln>
        </p:spPr>
      </p:pic>
      <p:sp>
        <p:nvSpPr>
          <p:cNvPr id="69" name="Google Shape;69;p13"/>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70" name="Google Shape;70;p13"/>
          <p:cNvPicPr preferRelativeResize="0"/>
          <p:nvPr/>
        </p:nvPicPr>
        <p:blipFill>
          <a:blip r:embed="rId5">
            <a:alphaModFix/>
          </a:blip>
          <a:stretch>
            <a:fillRect/>
          </a:stretch>
        </p:blipFill>
        <p:spPr>
          <a:xfrm rot="1302271">
            <a:off x="3742800" y="-210139"/>
            <a:ext cx="631400" cy="675475"/>
          </a:xfrm>
          <a:prstGeom prst="rect">
            <a:avLst/>
          </a:prstGeom>
          <a:noFill/>
          <a:ln>
            <a:noFill/>
          </a:ln>
        </p:spPr>
      </p:pic>
      <p:sp>
        <p:nvSpPr>
          <p:cNvPr id="71" name="Google Shape;71;p13"/>
          <p:cNvSpPr txBox="1"/>
          <p:nvPr/>
        </p:nvSpPr>
        <p:spPr>
          <a:xfrm rot="3886993">
            <a:off x="2569138" y="96516"/>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72" name="Google Shape;72;p13"/>
          <p:cNvPicPr preferRelativeResize="0"/>
          <p:nvPr/>
        </p:nvPicPr>
        <p:blipFill rotWithShape="1">
          <a:blip r:embed="rId6">
            <a:alphaModFix/>
          </a:blip>
          <a:srcRect b="8590" l="5197" r="4091" t="10971"/>
          <a:stretch/>
        </p:blipFill>
        <p:spPr>
          <a:xfrm>
            <a:off x="428075" y="395925"/>
            <a:ext cx="1580130" cy="1271400"/>
          </a:xfrm>
          <a:prstGeom prst="rect">
            <a:avLst/>
          </a:prstGeom>
          <a:noFill/>
          <a:ln>
            <a:noFill/>
          </a:ln>
        </p:spPr>
      </p:pic>
      <p:pic>
        <p:nvPicPr>
          <p:cNvPr id="73" name="Google Shape;73;p13"/>
          <p:cNvPicPr preferRelativeResize="0"/>
          <p:nvPr/>
        </p:nvPicPr>
        <p:blipFill rotWithShape="1">
          <a:blip r:embed="rId6">
            <a:alphaModFix/>
          </a:blip>
          <a:srcRect b="8590" l="5197" r="4091" t="10971"/>
          <a:stretch/>
        </p:blipFill>
        <p:spPr>
          <a:xfrm>
            <a:off x="4693900" y="4730244"/>
            <a:ext cx="759000" cy="610705"/>
          </a:xfrm>
          <a:prstGeom prst="rect">
            <a:avLst/>
          </a:prstGeom>
          <a:noFill/>
          <a:ln>
            <a:noFill/>
          </a:ln>
        </p:spPr>
      </p:pic>
      <p:pic>
        <p:nvPicPr>
          <p:cNvPr id="74" name="Google Shape;74;p13"/>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pic>
        <p:nvPicPr>
          <p:cNvPr id="75" name="Google Shape;75;p13"/>
          <p:cNvPicPr preferRelativeResize="0"/>
          <p:nvPr/>
        </p:nvPicPr>
        <p:blipFill>
          <a:blip r:embed="rId4">
            <a:alphaModFix/>
          </a:blip>
          <a:stretch>
            <a:fillRect/>
          </a:stretch>
        </p:blipFill>
        <p:spPr>
          <a:xfrm rot="3788461">
            <a:off x="6545966" y="4342656"/>
            <a:ext cx="830519" cy="849963"/>
          </a:xfrm>
          <a:prstGeom prst="rect">
            <a:avLst/>
          </a:prstGeom>
          <a:noFill/>
          <a:ln>
            <a:noFill/>
          </a:ln>
        </p:spPr>
      </p:pic>
      <p:pic>
        <p:nvPicPr>
          <p:cNvPr id="76" name="Google Shape;76;p13"/>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4"/>
          <p:cNvSpPr/>
          <p:nvPr/>
        </p:nvSpPr>
        <p:spPr>
          <a:xfrm rot="-6596014">
            <a:off x="-1794404" y="2134400"/>
            <a:ext cx="1037455" cy="1037455"/>
          </a:xfrm>
          <a:prstGeom prst="ellipse">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4"/>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4"/>
          <p:cNvSpPr/>
          <p:nvPr/>
        </p:nvSpPr>
        <p:spPr>
          <a:xfrm>
            <a:off x="2590350" y="4575400"/>
            <a:ext cx="1146900" cy="11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84" name="Google Shape;84;p14"/>
          <p:cNvSpPr/>
          <p:nvPr/>
        </p:nvSpPr>
        <p:spPr>
          <a:xfrm>
            <a:off x="6848050" y="-306825"/>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5" name="Google Shape;85;p14"/>
          <p:cNvPicPr preferRelativeResize="0"/>
          <p:nvPr/>
        </p:nvPicPr>
        <p:blipFill rotWithShape="1">
          <a:blip r:embed="rId3">
            <a:alphaModFix/>
          </a:blip>
          <a:srcRect b="0" l="0" r="24282" t="0"/>
          <a:stretch/>
        </p:blipFill>
        <p:spPr>
          <a:xfrm flipH="1" rot="3133154">
            <a:off x="3429122" y="4397155"/>
            <a:ext cx="870083" cy="499191"/>
          </a:xfrm>
          <a:prstGeom prst="rect">
            <a:avLst/>
          </a:prstGeom>
          <a:noFill/>
          <a:ln>
            <a:noFill/>
          </a:ln>
        </p:spPr>
      </p:pic>
      <p:sp>
        <p:nvSpPr>
          <p:cNvPr id="86" name="Google Shape;86;p14"/>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87" name="Google Shape;87;p14"/>
          <p:cNvPicPr preferRelativeResize="0"/>
          <p:nvPr/>
        </p:nvPicPr>
        <p:blipFill>
          <a:blip r:embed="rId4">
            <a:alphaModFix/>
          </a:blip>
          <a:stretch>
            <a:fillRect/>
          </a:stretch>
        </p:blipFill>
        <p:spPr>
          <a:xfrm>
            <a:off x="-351250" y="3893569"/>
            <a:ext cx="1146750" cy="1173581"/>
          </a:xfrm>
          <a:prstGeom prst="rect">
            <a:avLst/>
          </a:prstGeom>
          <a:noFill/>
          <a:ln>
            <a:noFill/>
          </a:ln>
        </p:spPr>
      </p:pic>
      <p:sp>
        <p:nvSpPr>
          <p:cNvPr id="88" name="Google Shape;88;p14"/>
          <p:cNvSpPr txBox="1"/>
          <p:nvPr/>
        </p:nvSpPr>
        <p:spPr>
          <a:xfrm flipH="1" rot="-1876488">
            <a:off x="679126" y="3449555"/>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073763"/>
                </a:solidFill>
              </a:rPr>
              <a:t>!</a:t>
            </a:r>
            <a:endParaRPr sz="6000">
              <a:solidFill>
                <a:srgbClr val="073763"/>
              </a:solidFill>
            </a:endParaRPr>
          </a:p>
        </p:txBody>
      </p:sp>
      <p:sp>
        <p:nvSpPr>
          <p:cNvPr id="89" name="Google Shape;89;p14"/>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4"/>
          <p:cNvSpPr/>
          <p:nvPr/>
        </p:nvSpPr>
        <p:spPr>
          <a:xfrm rot="-6598254">
            <a:off x="356866" y="1585673"/>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4"/>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92" name="Google Shape;92;p14"/>
          <p:cNvSpPr/>
          <p:nvPr/>
        </p:nvSpPr>
        <p:spPr>
          <a:xfrm rot="-6598088">
            <a:off x="8725498" y="2656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3" name="Google Shape;93;p14"/>
          <p:cNvPicPr preferRelativeResize="0"/>
          <p:nvPr/>
        </p:nvPicPr>
        <p:blipFill rotWithShape="1">
          <a:blip r:embed="rId3">
            <a:alphaModFix/>
          </a:blip>
          <a:srcRect b="0" l="0" r="5829" t="0"/>
          <a:stretch/>
        </p:blipFill>
        <p:spPr>
          <a:xfrm rot="7906388">
            <a:off x="8240897" y="1225600"/>
            <a:ext cx="991906" cy="457575"/>
          </a:xfrm>
          <a:prstGeom prst="rect">
            <a:avLst/>
          </a:prstGeom>
          <a:noFill/>
          <a:ln>
            <a:noFill/>
          </a:ln>
        </p:spPr>
      </p:pic>
      <p:sp>
        <p:nvSpPr>
          <p:cNvPr id="94" name="Google Shape;94;p14"/>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5" name="Google Shape;95;p14"/>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96" name="Google Shape;96;p14"/>
          <p:cNvSpPr txBox="1"/>
          <p:nvPr/>
        </p:nvSpPr>
        <p:spPr>
          <a:xfrm rot="3886993">
            <a:off x="2317913" y="-459"/>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97" name="Google Shape;97;p14"/>
          <p:cNvPicPr preferRelativeResize="0"/>
          <p:nvPr/>
        </p:nvPicPr>
        <p:blipFill rotWithShape="1">
          <a:blip r:embed="rId6">
            <a:alphaModFix/>
          </a:blip>
          <a:srcRect b="8590" l="5197" r="4091" t="10971"/>
          <a:stretch/>
        </p:blipFill>
        <p:spPr>
          <a:xfrm>
            <a:off x="295300" y="189275"/>
            <a:ext cx="1146750" cy="922706"/>
          </a:xfrm>
          <a:prstGeom prst="rect">
            <a:avLst/>
          </a:prstGeom>
          <a:noFill/>
          <a:ln>
            <a:noFill/>
          </a:ln>
        </p:spPr>
      </p:pic>
      <p:pic>
        <p:nvPicPr>
          <p:cNvPr id="98" name="Google Shape;98;p14"/>
          <p:cNvPicPr preferRelativeResize="0"/>
          <p:nvPr/>
        </p:nvPicPr>
        <p:blipFill rotWithShape="1">
          <a:blip r:embed="rId6">
            <a:alphaModFix/>
          </a:blip>
          <a:srcRect b="8590" l="5197" r="4091" t="10971"/>
          <a:stretch/>
        </p:blipFill>
        <p:spPr>
          <a:xfrm>
            <a:off x="5532100" y="4730244"/>
            <a:ext cx="759000" cy="610705"/>
          </a:xfrm>
          <a:prstGeom prst="rect">
            <a:avLst/>
          </a:prstGeom>
          <a:noFill/>
          <a:ln>
            <a:noFill/>
          </a:ln>
        </p:spPr>
      </p:pic>
      <p:pic>
        <p:nvPicPr>
          <p:cNvPr id="99" name="Google Shape;99;p14"/>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sp>
        <p:nvSpPr>
          <p:cNvPr id="100" name="Google Shape;100;p14"/>
          <p:cNvSpPr txBox="1"/>
          <p:nvPr/>
        </p:nvSpPr>
        <p:spPr>
          <a:xfrm>
            <a:off x="2280850" y="673650"/>
            <a:ext cx="3728400" cy="6312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900">
                <a:solidFill>
                  <a:srgbClr val="FFFFFF"/>
                </a:solidFill>
              </a:rPr>
              <a:t>What is variable? </a:t>
            </a:r>
            <a:endParaRPr sz="100">
              <a:solidFill>
                <a:srgbClr val="FFFFFF"/>
              </a:solidFill>
            </a:endParaRPr>
          </a:p>
        </p:txBody>
      </p:sp>
      <p:pic>
        <p:nvPicPr>
          <p:cNvPr id="101" name="Google Shape;101;p14"/>
          <p:cNvPicPr preferRelativeResize="0"/>
          <p:nvPr/>
        </p:nvPicPr>
        <p:blipFill>
          <a:blip r:embed="rId4">
            <a:alphaModFix/>
          </a:blip>
          <a:stretch>
            <a:fillRect/>
          </a:stretch>
        </p:blipFill>
        <p:spPr>
          <a:xfrm rot="2236205">
            <a:off x="6485575" y="4167794"/>
            <a:ext cx="936000" cy="957906"/>
          </a:xfrm>
          <a:prstGeom prst="rect">
            <a:avLst/>
          </a:prstGeom>
          <a:noFill/>
          <a:ln>
            <a:noFill/>
          </a:ln>
        </p:spPr>
      </p:pic>
      <p:sp>
        <p:nvSpPr>
          <p:cNvPr id="102" name="Google Shape;102;p14"/>
          <p:cNvSpPr txBox="1"/>
          <p:nvPr/>
        </p:nvSpPr>
        <p:spPr>
          <a:xfrm>
            <a:off x="781800" y="1775375"/>
            <a:ext cx="7176000" cy="1950900"/>
          </a:xfrm>
          <a:prstGeom prst="rect">
            <a:avLst/>
          </a:prstGeom>
          <a:noFill/>
          <a:ln>
            <a:noFill/>
          </a:ln>
        </p:spPr>
        <p:txBody>
          <a:bodyPr anchorCtr="0" anchor="t" bIns="91425" lIns="91425" spcFirstLastPara="1" rIns="91425" wrap="square" tIns="91425">
            <a:spAutoFit/>
          </a:bodyPr>
          <a:lstStyle/>
          <a:p>
            <a:pPr indent="-336550" lvl="0" marL="457200" rtl="0" algn="l">
              <a:lnSpc>
                <a:spcPct val="115000"/>
              </a:lnSpc>
              <a:spcBef>
                <a:spcPts val="0"/>
              </a:spcBef>
              <a:spcAft>
                <a:spcPts val="0"/>
              </a:spcAft>
              <a:buClr>
                <a:schemeClr val="dk1"/>
              </a:buClr>
              <a:buSzPts val="1700"/>
              <a:buChar char="❖"/>
            </a:pPr>
            <a:r>
              <a:rPr lang="en-GB" sz="1700">
                <a:solidFill>
                  <a:schemeClr val="dk1"/>
                </a:solidFill>
              </a:rPr>
              <a:t>The term variable is a conception or speculated idea that can be expressed in quantifiable terms. </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GB" sz="1700">
                <a:solidFill>
                  <a:schemeClr val="dk1"/>
                </a:solidFill>
              </a:rPr>
              <a:t>It is implied by a characteristic, quality with respect to the object, person or situation in focus. </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GB" sz="1700">
                <a:solidFill>
                  <a:schemeClr val="dk1"/>
                </a:solidFill>
              </a:rPr>
              <a:t>A variable is a classification of goods, possibilities, thoughts, feelings, time or other things we are trying to measure. </a:t>
            </a:r>
            <a:endParaRPr sz="1700">
              <a:solidFill>
                <a:schemeClr val="dk1"/>
              </a:solidFill>
            </a:endParaRPr>
          </a:p>
        </p:txBody>
      </p:sp>
      <p:pic>
        <p:nvPicPr>
          <p:cNvPr id="103" name="Google Shape;103;p14"/>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p:nvPr/>
        </p:nvSpPr>
        <p:spPr>
          <a:xfrm rot="-6596014">
            <a:off x="-1794404" y="2134400"/>
            <a:ext cx="1037455" cy="1037455"/>
          </a:xfrm>
          <a:prstGeom prst="ellipse">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5"/>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5"/>
          <p:cNvSpPr/>
          <p:nvPr/>
        </p:nvSpPr>
        <p:spPr>
          <a:xfrm>
            <a:off x="2504750" y="4575400"/>
            <a:ext cx="1146900" cy="11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111" name="Google Shape;111;p15"/>
          <p:cNvSpPr/>
          <p:nvPr/>
        </p:nvSpPr>
        <p:spPr>
          <a:xfrm>
            <a:off x="6848050" y="-306825"/>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2" name="Google Shape;112;p15"/>
          <p:cNvPicPr preferRelativeResize="0"/>
          <p:nvPr/>
        </p:nvPicPr>
        <p:blipFill rotWithShape="1">
          <a:blip r:embed="rId3">
            <a:alphaModFix/>
          </a:blip>
          <a:srcRect b="0" l="0" r="24282" t="0"/>
          <a:stretch/>
        </p:blipFill>
        <p:spPr>
          <a:xfrm flipH="1" rot="3540337">
            <a:off x="3451897" y="4603280"/>
            <a:ext cx="870083" cy="499192"/>
          </a:xfrm>
          <a:prstGeom prst="rect">
            <a:avLst/>
          </a:prstGeom>
          <a:noFill/>
          <a:ln>
            <a:noFill/>
          </a:ln>
        </p:spPr>
      </p:pic>
      <p:sp>
        <p:nvSpPr>
          <p:cNvPr id="113" name="Google Shape;113;p15"/>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114" name="Google Shape;114;p15"/>
          <p:cNvPicPr preferRelativeResize="0"/>
          <p:nvPr/>
        </p:nvPicPr>
        <p:blipFill>
          <a:blip r:embed="rId4">
            <a:alphaModFix/>
          </a:blip>
          <a:stretch>
            <a:fillRect/>
          </a:stretch>
        </p:blipFill>
        <p:spPr>
          <a:xfrm>
            <a:off x="-351250" y="3893569"/>
            <a:ext cx="1146750" cy="1173581"/>
          </a:xfrm>
          <a:prstGeom prst="rect">
            <a:avLst/>
          </a:prstGeom>
          <a:noFill/>
          <a:ln>
            <a:noFill/>
          </a:ln>
        </p:spPr>
      </p:pic>
      <p:sp>
        <p:nvSpPr>
          <p:cNvPr id="115" name="Google Shape;115;p15"/>
          <p:cNvSpPr txBox="1"/>
          <p:nvPr/>
        </p:nvSpPr>
        <p:spPr>
          <a:xfrm flipH="1" rot="-1876488">
            <a:off x="408001" y="2971605"/>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073763"/>
                </a:solidFill>
              </a:rPr>
              <a:t>!</a:t>
            </a:r>
            <a:endParaRPr sz="6000">
              <a:solidFill>
                <a:srgbClr val="073763"/>
              </a:solidFill>
            </a:endParaRPr>
          </a:p>
        </p:txBody>
      </p:sp>
      <p:sp>
        <p:nvSpPr>
          <p:cNvPr id="116" name="Google Shape;116;p15"/>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5"/>
          <p:cNvSpPr/>
          <p:nvPr/>
        </p:nvSpPr>
        <p:spPr>
          <a:xfrm rot="-6598254">
            <a:off x="356866" y="1585673"/>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5"/>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119" name="Google Shape;119;p15"/>
          <p:cNvSpPr/>
          <p:nvPr/>
        </p:nvSpPr>
        <p:spPr>
          <a:xfrm rot="-6598088">
            <a:off x="8725498" y="2656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0" name="Google Shape;120;p15"/>
          <p:cNvPicPr preferRelativeResize="0"/>
          <p:nvPr/>
        </p:nvPicPr>
        <p:blipFill rotWithShape="1">
          <a:blip r:embed="rId3">
            <a:alphaModFix/>
          </a:blip>
          <a:srcRect b="0" l="0" r="5829" t="0"/>
          <a:stretch/>
        </p:blipFill>
        <p:spPr>
          <a:xfrm rot="7906388">
            <a:off x="8240897" y="1225600"/>
            <a:ext cx="991906" cy="457575"/>
          </a:xfrm>
          <a:prstGeom prst="rect">
            <a:avLst/>
          </a:prstGeom>
          <a:noFill/>
          <a:ln>
            <a:noFill/>
          </a:ln>
        </p:spPr>
      </p:pic>
      <p:sp>
        <p:nvSpPr>
          <p:cNvPr id="121" name="Google Shape;121;p15"/>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2" name="Google Shape;122;p15"/>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123" name="Google Shape;123;p15"/>
          <p:cNvSpPr txBox="1"/>
          <p:nvPr/>
        </p:nvSpPr>
        <p:spPr>
          <a:xfrm rot="3886993">
            <a:off x="2317913" y="-459"/>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124" name="Google Shape;124;p15"/>
          <p:cNvPicPr preferRelativeResize="0"/>
          <p:nvPr/>
        </p:nvPicPr>
        <p:blipFill rotWithShape="1">
          <a:blip r:embed="rId6">
            <a:alphaModFix/>
          </a:blip>
          <a:srcRect b="8590" l="5197" r="4091" t="10971"/>
          <a:stretch/>
        </p:blipFill>
        <p:spPr>
          <a:xfrm>
            <a:off x="295300" y="189275"/>
            <a:ext cx="1146750" cy="922706"/>
          </a:xfrm>
          <a:prstGeom prst="rect">
            <a:avLst/>
          </a:prstGeom>
          <a:noFill/>
          <a:ln>
            <a:noFill/>
          </a:ln>
        </p:spPr>
      </p:pic>
      <p:pic>
        <p:nvPicPr>
          <p:cNvPr id="125" name="Google Shape;125;p15"/>
          <p:cNvPicPr preferRelativeResize="0"/>
          <p:nvPr/>
        </p:nvPicPr>
        <p:blipFill rotWithShape="1">
          <a:blip r:embed="rId6">
            <a:alphaModFix/>
          </a:blip>
          <a:srcRect b="8590" l="5197" r="4091" t="10971"/>
          <a:stretch/>
        </p:blipFill>
        <p:spPr>
          <a:xfrm>
            <a:off x="5532100" y="4730244"/>
            <a:ext cx="759000" cy="610705"/>
          </a:xfrm>
          <a:prstGeom prst="rect">
            <a:avLst/>
          </a:prstGeom>
          <a:noFill/>
          <a:ln>
            <a:noFill/>
          </a:ln>
        </p:spPr>
      </p:pic>
      <p:pic>
        <p:nvPicPr>
          <p:cNvPr id="126" name="Google Shape;126;p15"/>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sp>
        <p:nvSpPr>
          <p:cNvPr id="127" name="Google Shape;127;p15"/>
          <p:cNvSpPr txBox="1"/>
          <p:nvPr/>
        </p:nvSpPr>
        <p:spPr>
          <a:xfrm>
            <a:off x="2140925" y="580600"/>
            <a:ext cx="4270800" cy="10773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900">
                <a:solidFill>
                  <a:srgbClr val="FFFFFF"/>
                </a:solidFill>
              </a:rPr>
              <a:t>What is Independent Variable?</a:t>
            </a:r>
            <a:endParaRPr sz="100">
              <a:solidFill>
                <a:srgbClr val="FFFFFF"/>
              </a:solidFill>
            </a:endParaRPr>
          </a:p>
        </p:txBody>
      </p:sp>
      <p:pic>
        <p:nvPicPr>
          <p:cNvPr id="128" name="Google Shape;128;p15"/>
          <p:cNvPicPr preferRelativeResize="0"/>
          <p:nvPr/>
        </p:nvPicPr>
        <p:blipFill>
          <a:blip r:embed="rId4">
            <a:alphaModFix/>
          </a:blip>
          <a:stretch>
            <a:fillRect/>
          </a:stretch>
        </p:blipFill>
        <p:spPr>
          <a:xfrm rot="2236205">
            <a:off x="6485575" y="4167794"/>
            <a:ext cx="936000" cy="957906"/>
          </a:xfrm>
          <a:prstGeom prst="rect">
            <a:avLst/>
          </a:prstGeom>
          <a:noFill/>
          <a:ln>
            <a:noFill/>
          </a:ln>
        </p:spPr>
      </p:pic>
      <p:sp>
        <p:nvSpPr>
          <p:cNvPr id="129" name="Google Shape;129;p15"/>
          <p:cNvSpPr txBox="1"/>
          <p:nvPr/>
        </p:nvSpPr>
        <p:spPr>
          <a:xfrm>
            <a:off x="781800" y="1868225"/>
            <a:ext cx="7176000" cy="1950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GB" sz="1700">
                <a:solidFill>
                  <a:schemeClr val="dk1"/>
                </a:solidFill>
              </a:rPr>
              <a:t>A independent variable is as the name implies a variable that is independent. </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GB" sz="1700">
                <a:solidFill>
                  <a:schemeClr val="dk1"/>
                </a:solidFill>
              </a:rPr>
              <a:t>it is a variable that cannot be changed by another variable. </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GB" sz="1700">
                <a:solidFill>
                  <a:schemeClr val="dk1"/>
                </a:solidFill>
              </a:rPr>
              <a:t>the independent variable is also referred to as a predictor or factor to be considered independently.</a:t>
            </a:r>
            <a:endParaRPr sz="1700">
              <a:solidFill>
                <a:schemeClr val="dk1"/>
              </a:solidFill>
            </a:endParaRPr>
          </a:p>
        </p:txBody>
      </p:sp>
      <p:pic>
        <p:nvPicPr>
          <p:cNvPr id="130" name="Google Shape;130;p15"/>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6"/>
          <p:cNvSpPr/>
          <p:nvPr/>
        </p:nvSpPr>
        <p:spPr>
          <a:xfrm rot="-6596014">
            <a:off x="-1794404" y="2134400"/>
            <a:ext cx="1037455" cy="1037455"/>
          </a:xfrm>
          <a:prstGeom prst="ellipse">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6"/>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6"/>
          <p:cNvSpPr/>
          <p:nvPr/>
        </p:nvSpPr>
        <p:spPr>
          <a:xfrm>
            <a:off x="2590350" y="4814375"/>
            <a:ext cx="1146900" cy="11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138" name="Google Shape;138;p16"/>
          <p:cNvSpPr/>
          <p:nvPr/>
        </p:nvSpPr>
        <p:spPr>
          <a:xfrm>
            <a:off x="6848050" y="-306825"/>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9" name="Google Shape;139;p16"/>
          <p:cNvPicPr preferRelativeResize="0"/>
          <p:nvPr/>
        </p:nvPicPr>
        <p:blipFill rotWithShape="1">
          <a:blip r:embed="rId3">
            <a:alphaModFix/>
          </a:blip>
          <a:srcRect b="0" l="0" r="24282" t="0"/>
          <a:stretch/>
        </p:blipFill>
        <p:spPr>
          <a:xfrm flipH="1" rot="2700031">
            <a:off x="3368197" y="4564955"/>
            <a:ext cx="870083" cy="499192"/>
          </a:xfrm>
          <a:prstGeom prst="rect">
            <a:avLst/>
          </a:prstGeom>
          <a:noFill/>
          <a:ln>
            <a:noFill/>
          </a:ln>
        </p:spPr>
      </p:pic>
      <p:sp>
        <p:nvSpPr>
          <p:cNvPr id="140" name="Google Shape;140;p16"/>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141" name="Google Shape;141;p16"/>
          <p:cNvPicPr preferRelativeResize="0"/>
          <p:nvPr/>
        </p:nvPicPr>
        <p:blipFill>
          <a:blip r:embed="rId4">
            <a:alphaModFix/>
          </a:blip>
          <a:stretch>
            <a:fillRect/>
          </a:stretch>
        </p:blipFill>
        <p:spPr>
          <a:xfrm>
            <a:off x="-268425" y="3999169"/>
            <a:ext cx="1146750" cy="1173581"/>
          </a:xfrm>
          <a:prstGeom prst="rect">
            <a:avLst/>
          </a:prstGeom>
          <a:noFill/>
          <a:ln>
            <a:noFill/>
          </a:ln>
        </p:spPr>
      </p:pic>
      <p:sp>
        <p:nvSpPr>
          <p:cNvPr id="142" name="Google Shape;142;p16"/>
          <p:cNvSpPr txBox="1"/>
          <p:nvPr/>
        </p:nvSpPr>
        <p:spPr>
          <a:xfrm flipH="1" rot="-1876488">
            <a:off x="-5237" y="2699030"/>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073763"/>
                </a:solidFill>
              </a:rPr>
              <a:t>!</a:t>
            </a:r>
            <a:endParaRPr sz="6000">
              <a:solidFill>
                <a:srgbClr val="073763"/>
              </a:solidFill>
            </a:endParaRPr>
          </a:p>
        </p:txBody>
      </p:sp>
      <p:sp>
        <p:nvSpPr>
          <p:cNvPr id="143" name="Google Shape;143;p16"/>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6"/>
          <p:cNvSpPr/>
          <p:nvPr/>
        </p:nvSpPr>
        <p:spPr>
          <a:xfrm rot="-6598254">
            <a:off x="-56384" y="1179336"/>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6"/>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146" name="Google Shape;146;p16"/>
          <p:cNvSpPr/>
          <p:nvPr/>
        </p:nvSpPr>
        <p:spPr>
          <a:xfrm rot="-6598088">
            <a:off x="8725498" y="2656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7" name="Google Shape;147;p16"/>
          <p:cNvPicPr preferRelativeResize="0"/>
          <p:nvPr/>
        </p:nvPicPr>
        <p:blipFill rotWithShape="1">
          <a:blip r:embed="rId3">
            <a:alphaModFix/>
          </a:blip>
          <a:srcRect b="0" l="0" r="5829" t="0"/>
          <a:stretch/>
        </p:blipFill>
        <p:spPr>
          <a:xfrm rot="7906388">
            <a:off x="8240897" y="1225600"/>
            <a:ext cx="991906" cy="457575"/>
          </a:xfrm>
          <a:prstGeom prst="rect">
            <a:avLst/>
          </a:prstGeom>
          <a:noFill/>
          <a:ln>
            <a:noFill/>
          </a:ln>
        </p:spPr>
      </p:pic>
      <p:sp>
        <p:nvSpPr>
          <p:cNvPr id="148" name="Google Shape;148;p16"/>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9" name="Google Shape;149;p16"/>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150" name="Google Shape;150;p16"/>
          <p:cNvSpPr txBox="1"/>
          <p:nvPr/>
        </p:nvSpPr>
        <p:spPr>
          <a:xfrm rot="3886993">
            <a:off x="2317913" y="-459"/>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151" name="Google Shape;151;p16"/>
          <p:cNvPicPr preferRelativeResize="0"/>
          <p:nvPr/>
        </p:nvPicPr>
        <p:blipFill rotWithShape="1">
          <a:blip r:embed="rId6">
            <a:alphaModFix/>
          </a:blip>
          <a:srcRect b="8590" l="5197" r="4091" t="10971"/>
          <a:stretch/>
        </p:blipFill>
        <p:spPr>
          <a:xfrm>
            <a:off x="295300" y="189275"/>
            <a:ext cx="1146750" cy="922706"/>
          </a:xfrm>
          <a:prstGeom prst="rect">
            <a:avLst/>
          </a:prstGeom>
          <a:noFill/>
          <a:ln>
            <a:noFill/>
          </a:ln>
        </p:spPr>
      </p:pic>
      <p:pic>
        <p:nvPicPr>
          <p:cNvPr id="152" name="Google Shape;152;p16"/>
          <p:cNvPicPr preferRelativeResize="0"/>
          <p:nvPr/>
        </p:nvPicPr>
        <p:blipFill rotWithShape="1">
          <a:blip r:embed="rId6">
            <a:alphaModFix/>
          </a:blip>
          <a:srcRect b="8590" l="5197" r="4091" t="10971"/>
          <a:stretch/>
        </p:blipFill>
        <p:spPr>
          <a:xfrm>
            <a:off x="5532100" y="4730244"/>
            <a:ext cx="759000" cy="610705"/>
          </a:xfrm>
          <a:prstGeom prst="rect">
            <a:avLst/>
          </a:prstGeom>
          <a:noFill/>
          <a:ln>
            <a:noFill/>
          </a:ln>
        </p:spPr>
      </p:pic>
      <p:pic>
        <p:nvPicPr>
          <p:cNvPr id="153" name="Google Shape;153;p16"/>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sp>
        <p:nvSpPr>
          <p:cNvPr id="154" name="Google Shape;154;p16"/>
          <p:cNvSpPr txBox="1"/>
          <p:nvPr/>
        </p:nvSpPr>
        <p:spPr>
          <a:xfrm>
            <a:off x="1532350" y="932088"/>
            <a:ext cx="5225400" cy="6312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900">
                <a:solidFill>
                  <a:srgbClr val="FFFFFF"/>
                </a:solidFill>
              </a:rPr>
              <a:t>What is Dependent Variable</a:t>
            </a:r>
            <a:endParaRPr sz="100">
              <a:solidFill>
                <a:srgbClr val="FFFFFF"/>
              </a:solidFill>
            </a:endParaRPr>
          </a:p>
        </p:txBody>
      </p:sp>
      <p:sp>
        <p:nvSpPr>
          <p:cNvPr id="155" name="Google Shape;155;p16"/>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
          <p:cNvSpPr/>
          <p:nvPr/>
        </p:nvSpPr>
        <p:spPr>
          <a:xfrm rot="-6596854">
            <a:off x="9983683" y="3055151"/>
            <a:ext cx="826591" cy="827847"/>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57" name="Google Shape;157;p16"/>
          <p:cNvPicPr preferRelativeResize="0"/>
          <p:nvPr/>
        </p:nvPicPr>
        <p:blipFill>
          <a:blip r:embed="rId4">
            <a:alphaModFix/>
          </a:blip>
          <a:stretch>
            <a:fillRect/>
          </a:stretch>
        </p:blipFill>
        <p:spPr>
          <a:xfrm rot="2236205">
            <a:off x="6608800" y="4447344"/>
            <a:ext cx="936000" cy="957906"/>
          </a:xfrm>
          <a:prstGeom prst="rect">
            <a:avLst/>
          </a:prstGeom>
          <a:noFill/>
          <a:ln>
            <a:noFill/>
          </a:ln>
        </p:spPr>
      </p:pic>
      <p:sp>
        <p:nvSpPr>
          <p:cNvPr id="158" name="Google Shape;158;p16"/>
          <p:cNvSpPr txBox="1"/>
          <p:nvPr/>
        </p:nvSpPr>
        <p:spPr>
          <a:xfrm>
            <a:off x="1266414" y="2046650"/>
            <a:ext cx="5901900" cy="1349100"/>
          </a:xfrm>
          <a:prstGeom prst="rect">
            <a:avLst/>
          </a:prstGeom>
          <a:noFill/>
          <a:ln>
            <a:noFill/>
          </a:ln>
        </p:spPr>
        <p:txBody>
          <a:bodyPr anchorCtr="0" anchor="t" bIns="91425" lIns="91425" spcFirstLastPara="1" rIns="91425" wrap="square" tIns="91425">
            <a:spAutoFit/>
          </a:bodyPr>
          <a:lstStyle/>
          <a:p>
            <a:pPr indent="-336550" lvl="0" marL="457200" rtl="0" algn="l">
              <a:lnSpc>
                <a:spcPct val="115000"/>
              </a:lnSpc>
              <a:spcBef>
                <a:spcPts val="0"/>
              </a:spcBef>
              <a:spcAft>
                <a:spcPts val="0"/>
              </a:spcAft>
              <a:buClr>
                <a:schemeClr val="dk1"/>
              </a:buClr>
              <a:buSzPts val="1700"/>
              <a:buChar char="❖"/>
            </a:pPr>
            <a:r>
              <a:rPr lang="en-GB" sz="1700">
                <a:solidFill>
                  <a:schemeClr val="dk1"/>
                </a:solidFill>
              </a:rPr>
              <a:t>A dependent variable is a variable that is measured or tested through an experiment. </a:t>
            </a:r>
            <a:endParaRPr sz="1700">
              <a:solidFill>
                <a:schemeClr val="dk1"/>
              </a:solidFill>
            </a:endParaRPr>
          </a:p>
          <a:p>
            <a:pPr indent="-336550" lvl="0" marL="457200" rtl="0" algn="l">
              <a:lnSpc>
                <a:spcPct val="115000"/>
              </a:lnSpc>
              <a:spcBef>
                <a:spcPts val="0"/>
              </a:spcBef>
              <a:spcAft>
                <a:spcPts val="0"/>
              </a:spcAft>
              <a:buClr>
                <a:schemeClr val="dk1"/>
              </a:buClr>
              <a:buSzPts val="1700"/>
              <a:buChar char="❖"/>
            </a:pPr>
            <a:r>
              <a:rPr lang="en-GB" sz="1700">
                <a:solidFill>
                  <a:schemeClr val="dk1"/>
                </a:solidFill>
              </a:rPr>
              <a:t>It is postulated to be modified by the results of activities that are made by you.</a:t>
            </a:r>
            <a:endParaRPr sz="1700">
              <a:solidFill>
                <a:schemeClr val="dk1"/>
              </a:solidFill>
            </a:endParaRPr>
          </a:p>
        </p:txBody>
      </p:sp>
      <p:pic>
        <p:nvPicPr>
          <p:cNvPr id="159" name="Google Shape;159;p16"/>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7"/>
          <p:cNvSpPr/>
          <p:nvPr/>
        </p:nvSpPr>
        <p:spPr>
          <a:xfrm rot="-6596014">
            <a:off x="-1794404" y="2134400"/>
            <a:ext cx="1037455" cy="1037455"/>
          </a:xfrm>
          <a:prstGeom prst="ellipse">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7"/>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7"/>
          <p:cNvSpPr/>
          <p:nvPr/>
        </p:nvSpPr>
        <p:spPr>
          <a:xfrm>
            <a:off x="2590350" y="4575400"/>
            <a:ext cx="1146900" cy="11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167" name="Google Shape;167;p17"/>
          <p:cNvSpPr/>
          <p:nvPr/>
        </p:nvSpPr>
        <p:spPr>
          <a:xfrm>
            <a:off x="6467050" y="-306825"/>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68" name="Google Shape;168;p17"/>
          <p:cNvPicPr preferRelativeResize="0"/>
          <p:nvPr/>
        </p:nvPicPr>
        <p:blipFill rotWithShape="1">
          <a:blip r:embed="rId3">
            <a:alphaModFix/>
          </a:blip>
          <a:srcRect b="0" l="0" r="24282" t="0"/>
          <a:stretch/>
        </p:blipFill>
        <p:spPr>
          <a:xfrm flipH="1" rot="3133154">
            <a:off x="3429122" y="4397155"/>
            <a:ext cx="870083" cy="499191"/>
          </a:xfrm>
          <a:prstGeom prst="rect">
            <a:avLst/>
          </a:prstGeom>
          <a:noFill/>
          <a:ln>
            <a:noFill/>
          </a:ln>
        </p:spPr>
      </p:pic>
      <p:sp>
        <p:nvSpPr>
          <p:cNvPr id="169" name="Google Shape;169;p17"/>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170" name="Google Shape;170;p17"/>
          <p:cNvPicPr preferRelativeResize="0"/>
          <p:nvPr/>
        </p:nvPicPr>
        <p:blipFill>
          <a:blip r:embed="rId4">
            <a:alphaModFix/>
          </a:blip>
          <a:stretch>
            <a:fillRect/>
          </a:stretch>
        </p:blipFill>
        <p:spPr>
          <a:xfrm>
            <a:off x="-558600" y="3824869"/>
            <a:ext cx="1146750" cy="1173581"/>
          </a:xfrm>
          <a:prstGeom prst="rect">
            <a:avLst/>
          </a:prstGeom>
          <a:noFill/>
          <a:ln>
            <a:noFill/>
          </a:ln>
        </p:spPr>
      </p:pic>
      <p:sp>
        <p:nvSpPr>
          <p:cNvPr id="171" name="Google Shape;171;p17"/>
          <p:cNvSpPr txBox="1"/>
          <p:nvPr/>
        </p:nvSpPr>
        <p:spPr>
          <a:xfrm flipH="1" rot="-1876488">
            <a:off x="679126" y="3449555"/>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073763"/>
                </a:solidFill>
              </a:rPr>
              <a:t>!</a:t>
            </a:r>
            <a:endParaRPr sz="6000">
              <a:solidFill>
                <a:srgbClr val="073763"/>
              </a:solidFill>
            </a:endParaRPr>
          </a:p>
        </p:txBody>
      </p:sp>
      <p:sp>
        <p:nvSpPr>
          <p:cNvPr id="172" name="Google Shape;172;p17"/>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7"/>
          <p:cNvSpPr/>
          <p:nvPr/>
        </p:nvSpPr>
        <p:spPr>
          <a:xfrm rot="-6598254">
            <a:off x="356866" y="1585673"/>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7"/>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175" name="Google Shape;175;p17"/>
          <p:cNvSpPr/>
          <p:nvPr/>
        </p:nvSpPr>
        <p:spPr>
          <a:xfrm rot="-6598088">
            <a:off x="8801698" y="1894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6" name="Google Shape;176;p17"/>
          <p:cNvPicPr preferRelativeResize="0"/>
          <p:nvPr/>
        </p:nvPicPr>
        <p:blipFill rotWithShape="1">
          <a:blip r:embed="rId3">
            <a:alphaModFix/>
          </a:blip>
          <a:srcRect b="0" l="0" r="5829" t="0"/>
          <a:stretch/>
        </p:blipFill>
        <p:spPr>
          <a:xfrm rot="6622432">
            <a:off x="8088497" y="920800"/>
            <a:ext cx="991906" cy="457575"/>
          </a:xfrm>
          <a:prstGeom prst="rect">
            <a:avLst/>
          </a:prstGeom>
          <a:noFill/>
          <a:ln>
            <a:noFill/>
          </a:ln>
        </p:spPr>
      </p:pic>
      <p:sp>
        <p:nvSpPr>
          <p:cNvPr id="177" name="Google Shape;177;p17"/>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78" name="Google Shape;178;p17"/>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179" name="Google Shape;179;p17"/>
          <p:cNvSpPr txBox="1"/>
          <p:nvPr/>
        </p:nvSpPr>
        <p:spPr>
          <a:xfrm rot="3886993">
            <a:off x="2317913" y="-459"/>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180" name="Google Shape;180;p17"/>
          <p:cNvPicPr preferRelativeResize="0"/>
          <p:nvPr/>
        </p:nvPicPr>
        <p:blipFill rotWithShape="1">
          <a:blip r:embed="rId6">
            <a:alphaModFix/>
          </a:blip>
          <a:srcRect b="8590" l="5197" r="4091" t="10971"/>
          <a:stretch/>
        </p:blipFill>
        <p:spPr>
          <a:xfrm>
            <a:off x="295300" y="189275"/>
            <a:ext cx="1146750" cy="922706"/>
          </a:xfrm>
          <a:prstGeom prst="rect">
            <a:avLst/>
          </a:prstGeom>
          <a:noFill/>
          <a:ln>
            <a:noFill/>
          </a:ln>
        </p:spPr>
      </p:pic>
      <p:pic>
        <p:nvPicPr>
          <p:cNvPr id="181" name="Google Shape;181;p17"/>
          <p:cNvPicPr preferRelativeResize="0"/>
          <p:nvPr/>
        </p:nvPicPr>
        <p:blipFill rotWithShape="1">
          <a:blip r:embed="rId6">
            <a:alphaModFix/>
          </a:blip>
          <a:srcRect b="8590" l="5197" r="4091" t="10971"/>
          <a:stretch/>
        </p:blipFill>
        <p:spPr>
          <a:xfrm>
            <a:off x="5532100" y="4730244"/>
            <a:ext cx="759000" cy="610705"/>
          </a:xfrm>
          <a:prstGeom prst="rect">
            <a:avLst/>
          </a:prstGeom>
          <a:noFill/>
          <a:ln>
            <a:noFill/>
          </a:ln>
        </p:spPr>
      </p:pic>
      <p:pic>
        <p:nvPicPr>
          <p:cNvPr id="182" name="Google Shape;182;p17"/>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sp>
        <p:nvSpPr>
          <p:cNvPr id="183" name="Google Shape;183;p17"/>
          <p:cNvSpPr txBox="1"/>
          <p:nvPr/>
        </p:nvSpPr>
        <p:spPr>
          <a:xfrm>
            <a:off x="1047725" y="1661975"/>
            <a:ext cx="6803400" cy="3154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sz="1700">
                <a:solidFill>
                  <a:schemeClr val="dk1"/>
                </a:solidFill>
              </a:rPr>
              <a:t>Example:</a:t>
            </a:r>
            <a:endParaRPr b="1" sz="1700">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GB" sz="1700">
                <a:solidFill>
                  <a:schemeClr val="dk1"/>
                </a:solidFill>
              </a:rPr>
              <a:t>Assume that a mother requires her five children to inquire about their overall scores on a science test. In doing so, the mother needs to know why the other students are doing better than her children. In this case, she doesn't have any idea of how to proceed further. She thinks there could be two reasons: either some learners invest more energy in changing for their exams, or many learners might be smarter than her own children. </a:t>
            </a:r>
            <a:endParaRPr sz="17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700">
              <a:solidFill>
                <a:schemeClr val="dk1"/>
              </a:solidFill>
            </a:endParaRPr>
          </a:p>
          <a:p>
            <a:pPr indent="0" lvl="0" marL="0" rtl="0" algn="l">
              <a:lnSpc>
                <a:spcPct val="115000"/>
              </a:lnSpc>
              <a:spcBef>
                <a:spcPts val="0"/>
              </a:spcBef>
              <a:spcAft>
                <a:spcPts val="0"/>
              </a:spcAft>
              <a:buNone/>
            </a:pPr>
            <a:r>
              <a:rPr lang="en-GB" sz="1700">
                <a:solidFill>
                  <a:schemeClr val="dk1"/>
                </a:solidFill>
              </a:rPr>
              <a:t> </a:t>
            </a:r>
            <a:endParaRPr sz="1700">
              <a:solidFill>
                <a:schemeClr val="dk1"/>
              </a:solidFill>
            </a:endParaRPr>
          </a:p>
        </p:txBody>
      </p:sp>
      <p:sp>
        <p:nvSpPr>
          <p:cNvPr id="184" name="Google Shape;184;p17"/>
          <p:cNvSpPr/>
          <p:nvPr/>
        </p:nvSpPr>
        <p:spPr>
          <a:xfrm rot="-6598088">
            <a:off x="2359748" y="105167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85" name="Google Shape;185;p17"/>
          <p:cNvPicPr preferRelativeResize="0"/>
          <p:nvPr/>
        </p:nvPicPr>
        <p:blipFill rotWithShape="1">
          <a:blip r:embed="rId3">
            <a:alphaModFix/>
          </a:blip>
          <a:srcRect b="0" l="0" r="24282" t="0"/>
          <a:stretch/>
        </p:blipFill>
        <p:spPr>
          <a:xfrm flipH="1" rot="-5742319">
            <a:off x="5762422" y="502705"/>
            <a:ext cx="870083" cy="499192"/>
          </a:xfrm>
          <a:prstGeom prst="rect">
            <a:avLst/>
          </a:prstGeom>
          <a:noFill/>
          <a:ln>
            <a:noFill/>
          </a:ln>
        </p:spPr>
      </p:pic>
      <p:sp>
        <p:nvSpPr>
          <p:cNvPr id="186" name="Google Shape;186;p17"/>
          <p:cNvSpPr txBox="1"/>
          <p:nvPr/>
        </p:nvSpPr>
        <p:spPr>
          <a:xfrm>
            <a:off x="1070737" y="504400"/>
            <a:ext cx="5225400" cy="10773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900">
                <a:solidFill>
                  <a:srgbClr val="FFFFFF"/>
                </a:solidFill>
              </a:rPr>
              <a:t>Examples Of Independent &amp; Dependent Variable</a:t>
            </a:r>
            <a:r>
              <a:rPr b="1" lang="en-GB" sz="2900">
                <a:solidFill>
                  <a:srgbClr val="FFFFFF"/>
                </a:solidFill>
              </a:rPr>
              <a:t> </a:t>
            </a:r>
            <a:endParaRPr sz="100">
              <a:solidFill>
                <a:srgbClr val="FFFFFF"/>
              </a:solidFill>
            </a:endParaRPr>
          </a:p>
        </p:txBody>
      </p:sp>
      <p:pic>
        <p:nvPicPr>
          <p:cNvPr id="187" name="Google Shape;187;p17"/>
          <p:cNvPicPr preferRelativeResize="0"/>
          <p:nvPr/>
        </p:nvPicPr>
        <p:blipFill>
          <a:blip r:embed="rId4">
            <a:alphaModFix/>
          </a:blip>
          <a:stretch>
            <a:fillRect/>
          </a:stretch>
        </p:blipFill>
        <p:spPr>
          <a:xfrm rot="2236205">
            <a:off x="6485575" y="4167794"/>
            <a:ext cx="936000" cy="957906"/>
          </a:xfrm>
          <a:prstGeom prst="rect">
            <a:avLst/>
          </a:prstGeom>
          <a:noFill/>
          <a:ln>
            <a:noFill/>
          </a:ln>
        </p:spPr>
      </p:pic>
      <p:pic>
        <p:nvPicPr>
          <p:cNvPr id="188" name="Google Shape;188;p17"/>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8"/>
          <p:cNvSpPr/>
          <p:nvPr/>
        </p:nvSpPr>
        <p:spPr>
          <a:xfrm rot="-6596014">
            <a:off x="-1794404" y="2134400"/>
            <a:ext cx="1037455" cy="1037455"/>
          </a:xfrm>
          <a:prstGeom prst="ellipse">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8"/>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8"/>
          <p:cNvSpPr/>
          <p:nvPr/>
        </p:nvSpPr>
        <p:spPr>
          <a:xfrm>
            <a:off x="2590350" y="4575400"/>
            <a:ext cx="1146900" cy="11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196" name="Google Shape;196;p18"/>
          <p:cNvSpPr/>
          <p:nvPr/>
        </p:nvSpPr>
        <p:spPr>
          <a:xfrm>
            <a:off x="6467050" y="-306825"/>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7" name="Google Shape;197;p18"/>
          <p:cNvPicPr preferRelativeResize="0"/>
          <p:nvPr/>
        </p:nvPicPr>
        <p:blipFill rotWithShape="1">
          <a:blip r:embed="rId3">
            <a:alphaModFix/>
          </a:blip>
          <a:srcRect b="0" l="0" r="24282" t="0"/>
          <a:stretch/>
        </p:blipFill>
        <p:spPr>
          <a:xfrm flipH="1" rot="3133154">
            <a:off x="3429122" y="4397155"/>
            <a:ext cx="870083" cy="499191"/>
          </a:xfrm>
          <a:prstGeom prst="rect">
            <a:avLst/>
          </a:prstGeom>
          <a:noFill/>
          <a:ln>
            <a:noFill/>
          </a:ln>
        </p:spPr>
      </p:pic>
      <p:sp>
        <p:nvSpPr>
          <p:cNvPr id="198" name="Google Shape;198;p18"/>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199" name="Google Shape;199;p18"/>
          <p:cNvPicPr preferRelativeResize="0"/>
          <p:nvPr/>
        </p:nvPicPr>
        <p:blipFill>
          <a:blip r:embed="rId4">
            <a:alphaModFix/>
          </a:blip>
          <a:stretch>
            <a:fillRect/>
          </a:stretch>
        </p:blipFill>
        <p:spPr>
          <a:xfrm>
            <a:off x="-558600" y="3824869"/>
            <a:ext cx="1146750" cy="1173581"/>
          </a:xfrm>
          <a:prstGeom prst="rect">
            <a:avLst/>
          </a:prstGeom>
          <a:noFill/>
          <a:ln>
            <a:noFill/>
          </a:ln>
        </p:spPr>
      </p:pic>
      <p:sp>
        <p:nvSpPr>
          <p:cNvPr id="200" name="Google Shape;200;p18"/>
          <p:cNvSpPr txBox="1"/>
          <p:nvPr/>
        </p:nvSpPr>
        <p:spPr>
          <a:xfrm flipH="1" rot="-1876488">
            <a:off x="408001" y="3280480"/>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073763"/>
                </a:solidFill>
              </a:rPr>
              <a:t>!</a:t>
            </a:r>
            <a:endParaRPr sz="6000">
              <a:solidFill>
                <a:srgbClr val="073763"/>
              </a:solidFill>
            </a:endParaRPr>
          </a:p>
        </p:txBody>
      </p:sp>
      <p:sp>
        <p:nvSpPr>
          <p:cNvPr id="201" name="Google Shape;201;p18"/>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8"/>
          <p:cNvSpPr/>
          <p:nvPr/>
        </p:nvSpPr>
        <p:spPr>
          <a:xfrm rot="-6598254">
            <a:off x="356866" y="1585673"/>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8"/>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204" name="Google Shape;204;p18"/>
          <p:cNvSpPr/>
          <p:nvPr/>
        </p:nvSpPr>
        <p:spPr>
          <a:xfrm rot="-6598088">
            <a:off x="8801698" y="1894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05" name="Google Shape;205;p18"/>
          <p:cNvPicPr preferRelativeResize="0"/>
          <p:nvPr/>
        </p:nvPicPr>
        <p:blipFill rotWithShape="1">
          <a:blip r:embed="rId3">
            <a:alphaModFix/>
          </a:blip>
          <a:srcRect b="0" l="0" r="5829" t="0"/>
          <a:stretch/>
        </p:blipFill>
        <p:spPr>
          <a:xfrm rot="6622432">
            <a:off x="8088497" y="920800"/>
            <a:ext cx="991906" cy="457575"/>
          </a:xfrm>
          <a:prstGeom prst="rect">
            <a:avLst/>
          </a:prstGeom>
          <a:noFill/>
          <a:ln>
            <a:noFill/>
          </a:ln>
        </p:spPr>
      </p:pic>
      <p:sp>
        <p:nvSpPr>
          <p:cNvPr id="206" name="Google Shape;206;p18"/>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07" name="Google Shape;207;p18"/>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208" name="Google Shape;208;p18"/>
          <p:cNvSpPr txBox="1"/>
          <p:nvPr/>
        </p:nvSpPr>
        <p:spPr>
          <a:xfrm rot="3886993">
            <a:off x="2317913" y="-459"/>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209" name="Google Shape;209;p18"/>
          <p:cNvPicPr preferRelativeResize="0"/>
          <p:nvPr/>
        </p:nvPicPr>
        <p:blipFill rotWithShape="1">
          <a:blip r:embed="rId6">
            <a:alphaModFix/>
          </a:blip>
          <a:srcRect b="8590" l="5197" r="4091" t="10971"/>
          <a:stretch/>
        </p:blipFill>
        <p:spPr>
          <a:xfrm>
            <a:off x="295300" y="189275"/>
            <a:ext cx="1146750" cy="922706"/>
          </a:xfrm>
          <a:prstGeom prst="rect">
            <a:avLst/>
          </a:prstGeom>
          <a:noFill/>
          <a:ln>
            <a:noFill/>
          </a:ln>
        </p:spPr>
      </p:pic>
      <p:pic>
        <p:nvPicPr>
          <p:cNvPr id="210" name="Google Shape;210;p18"/>
          <p:cNvPicPr preferRelativeResize="0"/>
          <p:nvPr/>
        </p:nvPicPr>
        <p:blipFill rotWithShape="1">
          <a:blip r:embed="rId6">
            <a:alphaModFix/>
          </a:blip>
          <a:srcRect b="8590" l="5197" r="4091" t="10971"/>
          <a:stretch/>
        </p:blipFill>
        <p:spPr>
          <a:xfrm>
            <a:off x="5532100" y="4730244"/>
            <a:ext cx="759000" cy="610705"/>
          </a:xfrm>
          <a:prstGeom prst="rect">
            <a:avLst/>
          </a:prstGeom>
          <a:noFill/>
          <a:ln>
            <a:noFill/>
          </a:ln>
        </p:spPr>
      </p:pic>
      <p:pic>
        <p:nvPicPr>
          <p:cNvPr id="211" name="Google Shape;211;p18"/>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sp>
        <p:nvSpPr>
          <p:cNvPr id="212" name="Google Shape;212;p18"/>
          <p:cNvSpPr txBox="1"/>
          <p:nvPr/>
        </p:nvSpPr>
        <p:spPr>
          <a:xfrm>
            <a:off x="899800" y="1661975"/>
            <a:ext cx="7099200" cy="3756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sz="1700">
                <a:solidFill>
                  <a:schemeClr val="dk1"/>
                </a:solidFill>
              </a:rPr>
              <a:t>Example:</a:t>
            </a:r>
            <a:endParaRPr b="1" sz="1700">
              <a:solidFill>
                <a:schemeClr val="dk1"/>
              </a:solidFill>
            </a:endParaRPr>
          </a:p>
          <a:p>
            <a:pPr indent="0" lvl="0" marL="0" rtl="0" algn="l">
              <a:lnSpc>
                <a:spcPct val="115000"/>
              </a:lnSpc>
              <a:spcBef>
                <a:spcPts val="0"/>
              </a:spcBef>
              <a:spcAft>
                <a:spcPts val="0"/>
              </a:spcAft>
              <a:buNone/>
            </a:pPr>
            <a:r>
              <a:rPr lang="en-GB" sz="1700">
                <a:solidFill>
                  <a:schemeClr val="dk1"/>
                </a:solidFill>
              </a:rPr>
              <a:t>The mother chose to analyse the impact of the revision time as she considers the evidence of her five children.  If you concern the upper case, the dependent variable could be the ‘Test score’ which is measurable from 0 to 5. On the other hand, the independent variables for this case would be the ‘revision time which is  measure in hours as well as the intelligence of the children are  measured by IQ scores of the children.</a:t>
            </a:r>
            <a:endParaRPr sz="1700">
              <a:solidFill>
                <a:schemeClr val="dk1"/>
              </a:solidFill>
            </a:endParaRPr>
          </a:p>
          <a:p>
            <a:pPr indent="0" lvl="0" marL="0" rtl="0" algn="l">
              <a:lnSpc>
                <a:spcPct val="115000"/>
              </a:lnSpc>
              <a:spcBef>
                <a:spcPts val="0"/>
              </a:spcBef>
              <a:spcAft>
                <a:spcPts val="0"/>
              </a:spcAft>
              <a:buNone/>
            </a:pPr>
            <a:r>
              <a:t/>
            </a:r>
            <a:endParaRPr sz="1700">
              <a:solidFill>
                <a:schemeClr val="dk1"/>
              </a:solidFill>
            </a:endParaRPr>
          </a:p>
          <a:p>
            <a:pPr indent="0" lvl="0" marL="0" rtl="0" algn="l">
              <a:lnSpc>
                <a:spcPct val="115000"/>
              </a:lnSpc>
              <a:spcBef>
                <a:spcPts val="0"/>
              </a:spcBef>
              <a:spcAft>
                <a:spcPts val="0"/>
              </a:spcAft>
              <a:buNone/>
            </a:pPr>
            <a:r>
              <a:t/>
            </a:r>
            <a:endParaRPr sz="1700">
              <a:solidFill>
                <a:schemeClr val="dk1"/>
              </a:solidFill>
            </a:endParaRPr>
          </a:p>
          <a:p>
            <a:pPr indent="0" lvl="0" marL="0" rtl="0" algn="l">
              <a:lnSpc>
                <a:spcPct val="115000"/>
              </a:lnSpc>
              <a:spcBef>
                <a:spcPts val="0"/>
              </a:spcBef>
              <a:spcAft>
                <a:spcPts val="0"/>
              </a:spcAft>
              <a:buNone/>
            </a:pPr>
            <a:r>
              <a:t/>
            </a:r>
            <a:endParaRPr sz="1700">
              <a:solidFill>
                <a:schemeClr val="dk1"/>
              </a:solidFill>
            </a:endParaRPr>
          </a:p>
          <a:p>
            <a:pPr indent="0" lvl="0" marL="0" rtl="0" algn="l">
              <a:lnSpc>
                <a:spcPct val="115000"/>
              </a:lnSpc>
              <a:spcBef>
                <a:spcPts val="0"/>
              </a:spcBef>
              <a:spcAft>
                <a:spcPts val="0"/>
              </a:spcAft>
              <a:buNone/>
            </a:pPr>
            <a:r>
              <a:rPr lang="en-GB" sz="1700">
                <a:solidFill>
                  <a:schemeClr val="dk1"/>
                </a:solidFill>
              </a:rPr>
              <a:t> </a:t>
            </a:r>
            <a:endParaRPr sz="1700">
              <a:solidFill>
                <a:schemeClr val="dk1"/>
              </a:solidFill>
            </a:endParaRPr>
          </a:p>
        </p:txBody>
      </p:sp>
      <p:sp>
        <p:nvSpPr>
          <p:cNvPr id="213" name="Google Shape;213;p18"/>
          <p:cNvSpPr/>
          <p:nvPr/>
        </p:nvSpPr>
        <p:spPr>
          <a:xfrm rot="-6598088">
            <a:off x="2359748" y="105167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14" name="Google Shape;214;p18"/>
          <p:cNvPicPr preferRelativeResize="0"/>
          <p:nvPr/>
        </p:nvPicPr>
        <p:blipFill rotWithShape="1">
          <a:blip r:embed="rId3">
            <a:alphaModFix/>
          </a:blip>
          <a:srcRect b="0" l="0" r="24282" t="0"/>
          <a:stretch/>
        </p:blipFill>
        <p:spPr>
          <a:xfrm flipH="1" rot="-5742319">
            <a:off x="5762422" y="502705"/>
            <a:ext cx="870083" cy="499192"/>
          </a:xfrm>
          <a:prstGeom prst="rect">
            <a:avLst/>
          </a:prstGeom>
          <a:noFill/>
          <a:ln>
            <a:noFill/>
          </a:ln>
        </p:spPr>
      </p:pic>
      <p:sp>
        <p:nvSpPr>
          <p:cNvPr id="215" name="Google Shape;215;p18"/>
          <p:cNvSpPr txBox="1"/>
          <p:nvPr/>
        </p:nvSpPr>
        <p:spPr>
          <a:xfrm>
            <a:off x="1070737" y="504400"/>
            <a:ext cx="5225400" cy="10773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900">
                <a:solidFill>
                  <a:srgbClr val="FFFFFF"/>
                </a:solidFill>
              </a:rPr>
              <a:t>Examples Of Independent &amp; Dependent Variable </a:t>
            </a:r>
            <a:endParaRPr sz="100">
              <a:solidFill>
                <a:srgbClr val="FFFFFF"/>
              </a:solidFill>
            </a:endParaRPr>
          </a:p>
        </p:txBody>
      </p:sp>
      <p:pic>
        <p:nvPicPr>
          <p:cNvPr id="216" name="Google Shape;216;p18"/>
          <p:cNvPicPr preferRelativeResize="0"/>
          <p:nvPr/>
        </p:nvPicPr>
        <p:blipFill>
          <a:blip r:embed="rId4">
            <a:alphaModFix/>
          </a:blip>
          <a:stretch>
            <a:fillRect/>
          </a:stretch>
        </p:blipFill>
        <p:spPr>
          <a:xfrm rot="2236205">
            <a:off x="6485575" y="4167794"/>
            <a:ext cx="936000" cy="957906"/>
          </a:xfrm>
          <a:prstGeom prst="rect">
            <a:avLst/>
          </a:prstGeom>
          <a:noFill/>
          <a:ln>
            <a:noFill/>
          </a:ln>
        </p:spPr>
      </p:pic>
      <p:pic>
        <p:nvPicPr>
          <p:cNvPr id="217" name="Google Shape;217;p18"/>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9"/>
          <p:cNvSpPr/>
          <p:nvPr/>
        </p:nvSpPr>
        <p:spPr>
          <a:xfrm rot="-6596014">
            <a:off x="-1794404" y="2134400"/>
            <a:ext cx="1037455" cy="1037455"/>
          </a:xfrm>
          <a:prstGeom prst="ellipse">
            <a:avLst/>
          </a:prstGeom>
          <a:solidFill>
            <a:srgbClr val="3C78D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9"/>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19"/>
          <p:cNvSpPr/>
          <p:nvPr/>
        </p:nvSpPr>
        <p:spPr>
          <a:xfrm>
            <a:off x="2590350" y="4575400"/>
            <a:ext cx="1146900" cy="11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225" name="Google Shape;225;p19"/>
          <p:cNvSpPr/>
          <p:nvPr/>
        </p:nvSpPr>
        <p:spPr>
          <a:xfrm>
            <a:off x="6467050" y="-306825"/>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26" name="Google Shape;226;p19"/>
          <p:cNvPicPr preferRelativeResize="0"/>
          <p:nvPr/>
        </p:nvPicPr>
        <p:blipFill rotWithShape="1">
          <a:blip r:embed="rId3">
            <a:alphaModFix/>
          </a:blip>
          <a:srcRect b="0" l="0" r="24282" t="0"/>
          <a:stretch/>
        </p:blipFill>
        <p:spPr>
          <a:xfrm flipH="1" rot="3133154">
            <a:off x="3429122" y="4397155"/>
            <a:ext cx="870083" cy="499191"/>
          </a:xfrm>
          <a:prstGeom prst="rect">
            <a:avLst/>
          </a:prstGeom>
          <a:noFill/>
          <a:ln>
            <a:noFill/>
          </a:ln>
        </p:spPr>
      </p:pic>
      <p:sp>
        <p:nvSpPr>
          <p:cNvPr id="227" name="Google Shape;227;p19"/>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228" name="Google Shape;228;p19"/>
          <p:cNvPicPr preferRelativeResize="0"/>
          <p:nvPr/>
        </p:nvPicPr>
        <p:blipFill>
          <a:blip r:embed="rId4">
            <a:alphaModFix/>
          </a:blip>
          <a:stretch>
            <a:fillRect/>
          </a:stretch>
        </p:blipFill>
        <p:spPr>
          <a:xfrm>
            <a:off x="-558600" y="3824869"/>
            <a:ext cx="1146750" cy="1173581"/>
          </a:xfrm>
          <a:prstGeom prst="rect">
            <a:avLst/>
          </a:prstGeom>
          <a:noFill/>
          <a:ln>
            <a:noFill/>
          </a:ln>
        </p:spPr>
      </p:pic>
      <p:sp>
        <p:nvSpPr>
          <p:cNvPr id="229" name="Google Shape;229;p19"/>
          <p:cNvSpPr txBox="1"/>
          <p:nvPr/>
        </p:nvSpPr>
        <p:spPr>
          <a:xfrm flipH="1" rot="-1876488">
            <a:off x="679126" y="3449555"/>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073763"/>
                </a:solidFill>
              </a:rPr>
              <a:t>!</a:t>
            </a:r>
            <a:endParaRPr sz="6000">
              <a:solidFill>
                <a:srgbClr val="073763"/>
              </a:solidFill>
            </a:endParaRPr>
          </a:p>
        </p:txBody>
      </p:sp>
      <p:sp>
        <p:nvSpPr>
          <p:cNvPr id="230" name="Google Shape;230;p19"/>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9"/>
          <p:cNvSpPr/>
          <p:nvPr/>
        </p:nvSpPr>
        <p:spPr>
          <a:xfrm rot="-6598254">
            <a:off x="356866" y="1585673"/>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9"/>
          <p:cNvSpPr txBox="1"/>
          <p:nvPr/>
        </p:nvSpPr>
        <p:spPr>
          <a:xfrm rot="994192">
            <a:off x="8119919" y="337285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233" name="Google Shape;233;p19"/>
          <p:cNvSpPr/>
          <p:nvPr/>
        </p:nvSpPr>
        <p:spPr>
          <a:xfrm rot="-6598088">
            <a:off x="8801698" y="1894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4" name="Google Shape;234;p19"/>
          <p:cNvPicPr preferRelativeResize="0"/>
          <p:nvPr/>
        </p:nvPicPr>
        <p:blipFill rotWithShape="1">
          <a:blip r:embed="rId3">
            <a:alphaModFix/>
          </a:blip>
          <a:srcRect b="0" l="0" r="5829" t="0"/>
          <a:stretch/>
        </p:blipFill>
        <p:spPr>
          <a:xfrm rot="6622432">
            <a:off x="8088497" y="920800"/>
            <a:ext cx="991906" cy="457575"/>
          </a:xfrm>
          <a:prstGeom prst="rect">
            <a:avLst/>
          </a:prstGeom>
          <a:noFill/>
          <a:ln>
            <a:noFill/>
          </a:ln>
        </p:spPr>
      </p:pic>
      <p:sp>
        <p:nvSpPr>
          <p:cNvPr id="235" name="Google Shape;235;p19"/>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6" name="Google Shape;236;p19"/>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237" name="Google Shape;237;p19"/>
          <p:cNvSpPr txBox="1"/>
          <p:nvPr/>
        </p:nvSpPr>
        <p:spPr>
          <a:xfrm rot="3886993">
            <a:off x="2317913" y="-459"/>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238" name="Google Shape;238;p19"/>
          <p:cNvPicPr preferRelativeResize="0"/>
          <p:nvPr/>
        </p:nvPicPr>
        <p:blipFill rotWithShape="1">
          <a:blip r:embed="rId6">
            <a:alphaModFix/>
          </a:blip>
          <a:srcRect b="8590" l="5197" r="4091" t="10971"/>
          <a:stretch/>
        </p:blipFill>
        <p:spPr>
          <a:xfrm>
            <a:off x="295300" y="189275"/>
            <a:ext cx="1146750" cy="922706"/>
          </a:xfrm>
          <a:prstGeom prst="rect">
            <a:avLst/>
          </a:prstGeom>
          <a:noFill/>
          <a:ln>
            <a:noFill/>
          </a:ln>
        </p:spPr>
      </p:pic>
      <p:pic>
        <p:nvPicPr>
          <p:cNvPr id="239" name="Google Shape;239;p19"/>
          <p:cNvPicPr preferRelativeResize="0"/>
          <p:nvPr/>
        </p:nvPicPr>
        <p:blipFill rotWithShape="1">
          <a:blip r:embed="rId6">
            <a:alphaModFix/>
          </a:blip>
          <a:srcRect b="8590" l="5197" r="4091" t="10971"/>
          <a:stretch/>
        </p:blipFill>
        <p:spPr>
          <a:xfrm>
            <a:off x="5532100" y="4730244"/>
            <a:ext cx="759000" cy="610705"/>
          </a:xfrm>
          <a:prstGeom prst="rect">
            <a:avLst/>
          </a:prstGeom>
          <a:noFill/>
          <a:ln>
            <a:noFill/>
          </a:ln>
        </p:spPr>
      </p:pic>
      <p:pic>
        <p:nvPicPr>
          <p:cNvPr id="240" name="Google Shape;240;p19"/>
          <p:cNvPicPr preferRelativeResize="0"/>
          <p:nvPr/>
        </p:nvPicPr>
        <p:blipFill rotWithShape="1">
          <a:blip r:embed="rId7">
            <a:alphaModFix/>
          </a:blip>
          <a:srcRect b="0" l="0" r="1671" t="10080"/>
          <a:stretch/>
        </p:blipFill>
        <p:spPr>
          <a:xfrm>
            <a:off x="7930938" y="2536513"/>
            <a:ext cx="899700" cy="675569"/>
          </a:xfrm>
          <a:prstGeom prst="rect">
            <a:avLst/>
          </a:prstGeom>
          <a:noFill/>
          <a:ln>
            <a:noFill/>
          </a:ln>
        </p:spPr>
      </p:pic>
      <p:sp>
        <p:nvSpPr>
          <p:cNvPr id="241" name="Google Shape;241;p19"/>
          <p:cNvSpPr txBox="1"/>
          <p:nvPr/>
        </p:nvSpPr>
        <p:spPr>
          <a:xfrm>
            <a:off x="1012050" y="2061025"/>
            <a:ext cx="6918900" cy="3455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GB" sz="1700">
                <a:solidFill>
                  <a:schemeClr val="dk1"/>
                </a:solidFill>
              </a:rPr>
              <a:t>Independent Variable: </a:t>
            </a:r>
            <a:endParaRPr b="1" sz="1700">
              <a:solidFill>
                <a:schemeClr val="dk1"/>
              </a:solidFill>
            </a:endParaRPr>
          </a:p>
          <a:p>
            <a:pPr indent="0" lvl="0" marL="0" rtl="0" algn="l">
              <a:lnSpc>
                <a:spcPct val="115000"/>
              </a:lnSpc>
              <a:spcBef>
                <a:spcPts val="0"/>
              </a:spcBef>
              <a:spcAft>
                <a:spcPts val="0"/>
              </a:spcAft>
              <a:buNone/>
            </a:pPr>
            <a:r>
              <a:rPr lang="en-GB" sz="1700">
                <a:solidFill>
                  <a:schemeClr val="dk1"/>
                </a:solidFill>
              </a:rPr>
              <a:t>An independent variable is a variable for which its result does not depend on another variable or on a researcher. </a:t>
            </a:r>
            <a:endParaRPr sz="1700">
              <a:solidFill>
                <a:schemeClr val="dk1"/>
              </a:solidFill>
            </a:endParaRPr>
          </a:p>
          <a:p>
            <a:pPr indent="0" lvl="0" marL="0" rtl="0" algn="l">
              <a:lnSpc>
                <a:spcPct val="115000"/>
              </a:lnSpc>
              <a:spcBef>
                <a:spcPts val="0"/>
              </a:spcBef>
              <a:spcAft>
                <a:spcPts val="0"/>
              </a:spcAft>
              <a:buNone/>
            </a:pPr>
            <a:r>
              <a:t/>
            </a:r>
            <a:endParaRPr sz="1700">
              <a:solidFill>
                <a:schemeClr val="dk1"/>
              </a:solidFill>
            </a:endParaRPr>
          </a:p>
          <a:p>
            <a:pPr indent="0" lvl="0" marL="0" rtl="0" algn="l">
              <a:lnSpc>
                <a:spcPct val="115000"/>
              </a:lnSpc>
              <a:spcBef>
                <a:spcPts val="0"/>
              </a:spcBef>
              <a:spcAft>
                <a:spcPts val="0"/>
              </a:spcAft>
              <a:buNone/>
            </a:pPr>
            <a:r>
              <a:rPr b="1" lang="en-GB" sz="1700">
                <a:solidFill>
                  <a:schemeClr val="dk1"/>
                </a:solidFill>
              </a:rPr>
              <a:t>Dependent variable: </a:t>
            </a:r>
            <a:endParaRPr b="1" sz="1700">
              <a:solidFill>
                <a:schemeClr val="dk1"/>
              </a:solidFill>
            </a:endParaRPr>
          </a:p>
          <a:p>
            <a:pPr indent="0" lvl="0" marL="0" rtl="0" algn="l">
              <a:lnSpc>
                <a:spcPct val="115000"/>
              </a:lnSpc>
              <a:spcBef>
                <a:spcPts val="0"/>
              </a:spcBef>
              <a:spcAft>
                <a:spcPts val="0"/>
              </a:spcAft>
              <a:buNone/>
            </a:pPr>
            <a:r>
              <a:rPr lang="en-GB" sz="1700">
                <a:solidFill>
                  <a:schemeClr val="dk1"/>
                </a:solidFill>
              </a:rPr>
              <a:t>The dependent variable is a variable whose value depends on other variables such as the independent variable.</a:t>
            </a:r>
            <a:endParaRPr sz="1700">
              <a:solidFill>
                <a:schemeClr val="dk1"/>
              </a:solidFill>
            </a:endParaRPr>
          </a:p>
          <a:p>
            <a:pPr indent="0" lvl="0" marL="0" rtl="0" algn="l">
              <a:lnSpc>
                <a:spcPct val="115000"/>
              </a:lnSpc>
              <a:spcBef>
                <a:spcPts val="0"/>
              </a:spcBef>
              <a:spcAft>
                <a:spcPts val="0"/>
              </a:spcAft>
              <a:buNone/>
            </a:pPr>
            <a:r>
              <a:t/>
            </a:r>
            <a:endParaRPr sz="17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7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1700">
              <a:solidFill>
                <a:schemeClr val="dk1"/>
              </a:solidFill>
            </a:endParaRPr>
          </a:p>
          <a:p>
            <a:pPr indent="0" lvl="0" marL="0" rtl="0" algn="l">
              <a:lnSpc>
                <a:spcPct val="115000"/>
              </a:lnSpc>
              <a:spcBef>
                <a:spcPts val="0"/>
              </a:spcBef>
              <a:spcAft>
                <a:spcPts val="0"/>
              </a:spcAft>
              <a:buNone/>
            </a:pPr>
            <a:r>
              <a:rPr lang="en-GB" sz="1700">
                <a:solidFill>
                  <a:schemeClr val="dk1"/>
                </a:solidFill>
              </a:rPr>
              <a:t> </a:t>
            </a:r>
            <a:endParaRPr b="1" sz="1700">
              <a:solidFill>
                <a:schemeClr val="dk1"/>
              </a:solidFill>
            </a:endParaRPr>
          </a:p>
        </p:txBody>
      </p:sp>
      <p:sp>
        <p:nvSpPr>
          <p:cNvPr id="242" name="Google Shape;242;p19"/>
          <p:cNvSpPr/>
          <p:nvPr/>
        </p:nvSpPr>
        <p:spPr>
          <a:xfrm rot="-6598088">
            <a:off x="2359748" y="105167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43" name="Google Shape;243;p19"/>
          <p:cNvPicPr preferRelativeResize="0"/>
          <p:nvPr/>
        </p:nvPicPr>
        <p:blipFill rotWithShape="1">
          <a:blip r:embed="rId3">
            <a:alphaModFix/>
          </a:blip>
          <a:srcRect b="0" l="0" r="24282" t="0"/>
          <a:stretch/>
        </p:blipFill>
        <p:spPr>
          <a:xfrm flipH="1" rot="-5742319">
            <a:off x="5762422" y="502705"/>
            <a:ext cx="870083" cy="499192"/>
          </a:xfrm>
          <a:prstGeom prst="rect">
            <a:avLst/>
          </a:prstGeom>
          <a:noFill/>
          <a:ln>
            <a:noFill/>
          </a:ln>
        </p:spPr>
      </p:pic>
      <p:sp>
        <p:nvSpPr>
          <p:cNvPr id="244" name="Google Shape;244;p19"/>
          <p:cNvSpPr txBox="1"/>
          <p:nvPr/>
        </p:nvSpPr>
        <p:spPr>
          <a:xfrm>
            <a:off x="1180362" y="504400"/>
            <a:ext cx="5225400" cy="1523700"/>
          </a:xfrm>
          <a:prstGeom prst="rect">
            <a:avLst/>
          </a:prstGeom>
          <a:solidFill>
            <a:srgbClr val="CC0000"/>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2900">
                <a:solidFill>
                  <a:srgbClr val="FFFFFF"/>
                </a:solidFill>
              </a:rPr>
              <a:t>Difference Between Independent &amp; Dependent Variable</a:t>
            </a:r>
            <a:endParaRPr sz="100">
              <a:solidFill>
                <a:srgbClr val="FFFFFF"/>
              </a:solidFill>
            </a:endParaRPr>
          </a:p>
        </p:txBody>
      </p:sp>
      <p:pic>
        <p:nvPicPr>
          <p:cNvPr id="245" name="Google Shape;245;p19"/>
          <p:cNvPicPr preferRelativeResize="0"/>
          <p:nvPr/>
        </p:nvPicPr>
        <p:blipFill>
          <a:blip r:embed="rId4">
            <a:alphaModFix/>
          </a:blip>
          <a:stretch>
            <a:fillRect/>
          </a:stretch>
        </p:blipFill>
        <p:spPr>
          <a:xfrm rot="2236205">
            <a:off x="6485575" y="4167794"/>
            <a:ext cx="936000" cy="957906"/>
          </a:xfrm>
          <a:prstGeom prst="rect">
            <a:avLst/>
          </a:prstGeom>
          <a:noFill/>
          <a:ln>
            <a:noFill/>
          </a:ln>
        </p:spPr>
      </p:pic>
      <p:pic>
        <p:nvPicPr>
          <p:cNvPr id="246" name="Google Shape;246;p19"/>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20"/>
          <p:cNvSpPr/>
          <p:nvPr/>
        </p:nvSpPr>
        <p:spPr>
          <a:xfrm rot="-6599135">
            <a:off x="-849191" y="1450070"/>
            <a:ext cx="592480" cy="592480"/>
          </a:xfrm>
          <a:prstGeom prst="ellipse">
            <a:avLst/>
          </a:prstGeom>
          <a:solidFill>
            <a:srgbClr val="1155C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0"/>
          <p:cNvSpPr/>
          <p:nvPr/>
        </p:nvSpPr>
        <p:spPr>
          <a:xfrm rot="-6597823">
            <a:off x="2359149" y="1686794"/>
            <a:ext cx="984989" cy="1012414"/>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0"/>
          <p:cNvSpPr/>
          <p:nvPr/>
        </p:nvSpPr>
        <p:spPr>
          <a:xfrm>
            <a:off x="3232977" y="424126"/>
            <a:ext cx="4501500" cy="4199700"/>
          </a:xfrm>
          <a:prstGeom prst="ellipse">
            <a:avLst/>
          </a:prstGeom>
          <a:solidFill>
            <a:srgbClr val="CC0000"/>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0"/>
          <p:cNvSpPr/>
          <p:nvPr/>
        </p:nvSpPr>
        <p:spPr>
          <a:xfrm>
            <a:off x="2326400" y="3148550"/>
            <a:ext cx="1838700" cy="1773600"/>
          </a:xfrm>
          <a:prstGeom prst="ellipse">
            <a:avLst/>
          </a:prstGeom>
          <a:solidFill>
            <a:srgbClr val="073763"/>
          </a:solidFill>
          <a:ln>
            <a:noFill/>
          </a:ln>
          <a:effectLst>
            <a:outerShdw blurRad="228600" rotWithShape="0" algn="tl" dir="5400000" dist="50800">
              <a:srgbClr val="000000">
                <a:alpha val="549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b="1" sz="3200"/>
          </a:p>
        </p:txBody>
      </p:sp>
      <p:sp>
        <p:nvSpPr>
          <p:cNvPr id="255" name="Google Shape;255;p20"/>
          <p:cNvSpPr/>
          <p:nvPr/>
        </p:nvSpPr>
        <p:spPr>
          <a:xfrm>
            <a:off x="6783750" y="81500"/>
            <a:ext cx="1914900" cy="1914900"/>
          </a:xfrm>
          <a:prstGeom prst="donut">
            <a:avLst>
              <a:gd fmla="val 25000" name="adj"/>
            </a:avLst>
          </a:prstGeom>
          <a:solidFill>
            <a:srgbClr val="1C4587"/>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0"/>
          <p:cNvSpPr txBox="1"/>
          <p:nvPr/>
        </p:nvSpPr>
        <p:spPr>
          <a:xfrm>
            <a:off x="2886900" y="2203013"/>
            <a:ext cx="4755000" cy="7389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GB" sz="3600">
                <a:solidFill>
                  <a:srgbClr val="FFFFFF"/>
                </a:solidFill>
              </a:rPr>
              <a:t>GOOD LUCK</a:t>
            </a:r>
            <a:endParaRPr b="1" sz="1300">
              <a:solidFill>
                <a:srgbClr val="FFFFFF"/>
              </a:solidFill>
              <a:latin typeface="Merriweather"/>
              <a:ea typeface="Merriweather"/>
              <a:cs typeface="Merriweather"/>
              <a:sym typeface="Merriweather"/>
            </a:endParaRPr>
          </a:p>
        </p:txBody>
      </p:sp>
      <p:pic>
        <p:nvPicPr>
          <p:cNvPr id="257" name="Google Shape;257;p20"/>
          <p:cNvPicPr preferRelativeResize="0"/>
          <p:nvPr/>
        </p:nvPicPr>
        <p:blipFill rotWithShape="1">
          <a:blip r:embed="rId3">
            <a:alphaModFix/>
          </a:blip>
          <a:srcRect b="0" l="0" r="3716" t="0"/>
          <a:stretch/>
        </p:blipFill>
        <p:spPr>
          <a:xfrm rot="-1225023">
            <a:off x="2022730" y="1290924"/>
            <a:ext cx="1014165" cy="457577"/>
          </a:xfrm>
          <a:prstGeom prst="rect">
            <a:avLst/>
          </a:prstGeom>
          <a:noFill/>
          <a:ln>
            <a:noFill/>
          </a:ln>
        </p:spPr>
      </p:pic>
      <p:pic>
        <p:nvPicPr>
          <p:cNvPr id="258" name="Google Shape;258;p20"/>
          <p:cNvPicPr preferRelativeResize="0"/>
          <p:nvPr/>
        </p:nvPicPr>
        <p:blipFill>
          <a:blip r:embed="rId4">
            <a:alphaModFix/>
          </a:blip>
          <a:stretch>
            <a:fillRect/>
          </a:stretch>
        </p:blipFill>
        <p:spPr>
          <a:xfrm rot="3788461">
            <a:off x="6545966" y="4342656"/>
            <a:ext cx="830519" cy="849963"/>
          </a:xfrm>
          <a:prstGeom prst="rect">
            <a:avLst/>
          </a:prstGeom>
          <a:noFill/>
          <a:ln>
            <a:noFill/>
          </a:ln>
        </p:spPr>
      </p:pic>
      <p:sp>
        <p:nvSpPr>
          <p:cNvPr id="259" name="Google Shape;259;p20"/>
          <p:cNvSpPr txBox="1"/>
          <p:nvPr/>
        </p:nvSpPr>
        <p:spPr>
          <a:xfrm rot="279706">
            <a:off x="-225621" y="1956358"/>
            <a:ext cx="686571" cy="1092841"/>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5900">
                <a:solidFill>
                  <a:srgbClr val="CC0000"/>
                </a:solidFill>
              </a:rPr>
              <a:t>?</a:t>
            </a:r>
            <a:endParaRPr sz="5900">
              <a:solidFill>
                <a:srgbClr val="CC0000"/>
              </a:solidFill>
            </a:endParaRPr>
          </a:p>
        </p:txBody>
      </p:sp>
      <p:pic>
        <p:nvPicPr>
          <p:cNvPr id="260" name="Google Shape;260;p20"/>
          <p:cNvPicPr preferRelativeResize="0"/>
          <p:nvPr/>
        </p:nvPicPr>
        <p:blipFill>
          <a:blip r:embed="rId4">
            <a:alphaModFix/>
          </a:blip>
          <a:stretch>
            <a:fillRect/>
          </a:stretch>
        </p:blipFill>
        <p:spPr>
          <a:xfrm>
            <a:off x="-558600" y="3824869"/>
            <a:ext cx="1146750" cy="1173581"/>
          </a:xfrm>
          <a:prstGeom prst="rect">
            <a:avLst/>
          </a:prstGeom>
          <a:noFill/>
          <a:ln>
            <a:noFill/>
          </a:ln>
        </p:spPr>
      </p:pic>
      <p:sp>
        <p:nvSpPr>
          <p:cNvPr id="261" name="Google Shape;261;p20"/>
          <p:cNvSpPr txBox="1"/>
          <p:nvPr/>
        </p:nvSpPr>
        <p:spPr>
          <a:xfrm flipH="1" rot="-1876488">
            <a:off x="813001" y="3079330"/>
            <a:ext cx="379086" cy="1108089"/>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GB" sz="6000">
                <a:solidFill>
                  <a:srgbClr val="073763"/>
                </a:solidFill>
              </a:rPr>
              <a:t>!</a:t>
            </a:r>
            <a:endParaRPr sz="6000">
              <a:solidFill>
                <a:srgbClr val="073763"/>
              </a:solidFill>
            </a:endParaRPr>
          </a:p>
        </p:txBody>
      </p:sp>
      <p:sp>
        <p:nvSpPr>
          <p:cNvPr id="262" name="Google Shape;262;p20"/>
          <p:cNvSpPr/>
          <p:nvPr/>
        </p:nvSpPr>
        <p:spPr>
          <a:xfrm rot="-6598506">
            <a:off x="-122541" y="-54993"/>
            <a:ext cx="367083" cy="365187"/>
          </a:xfrm>
          <a:prstGeom prst="ellipse">
            <a:avLst/>
          </a:prstGeom>
          <a:solidFill>
            <a:srgbClr val="99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0"/>
          <p:cNvSpPr/>
          <p:nvPr/>
        </p:nvSpPr>
        <p:spPr>
          <a:xfrm rot="-6598254">
            <a:off x="953316" y="2259598"/>
            <a:ext cx="481345" cy="468248"/>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0"/>
          <p:cNvSpPr txBox="1"/>
          <p:nvPr/>
        </p:nvSpPr>
        <p:spPr>
          <a:xfrm rot="994192">
            <a:off x="8188019" y="3267300"/>
            <a:ext cx="521768" cy="923366"/>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4800">
                <a:solidFill>
                  <a:srgbClr val="073763"/>
                </a:solidFill>
              </a:rPr>
              <a:t>!</a:t>
            </a:r>
            <a:endParaRPr/>
          </a:p>
        </p:txBody>
      </p:sp>
      <p:sp>
        <p:nvSpPr>
          <p:cNvPr id="265" name="Google Shape;265;p20"/>
          <p:cNvSpPr/>
          <p:nvPr/>
        </p:nvSpPr>
        <p:spPr>
          <a:xfrm rot="-6598088">
            <a:off x="8725498" y="265623"/>
            <a:ext cx="294292" cy="263356"/>
          </a:xfrm>
          <a:prstGeom prst="ellipse">
            <a:avLst/>
          </a:prstGeom>
          <a:solidFill>
            <a:srgbClr val="07376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66" name="Google Shape;266;p20"/>
          <p:cNvPicPr preferRelativeResize="0"/>
          <p:nvPr/>
        </p:nvPicPr>
        <p:blipFill rotWithShape="1">
          <a:blip r:embed="rId3">
            <a:alphaModFix/>
          </a:blip>
          <a:srcRect b="0" l="0" r="5829" t="0"/>
          <a:stretch/>
        </p:blipFill>
        <p:spPr>
          <a:xfrm rot="7906388">
            <a:off x="8247522" y="1494625"/>
            <a:ext cx="991906" cy="457575"/>
          </a:xfrm>
          <a:prstGeom prst="rect">
            <a:avLst/>
          </a:prstGeom>
          <a:noFill/>
          <a:ln>
            <a:noFill/>
          </a:ln>
        </p:spPr>
      </p:pic>
      <p:sp>
        <p:nvSpPr>
          <p:cNvPr id="267" name="Google Shape;267;p20"/>
          <p:cNvSpPr/>
          <p:nvPr/>
        </p:nvSpPr>
        <p:spPr>
          <a:xfrm rot="-6597214">
            <a:off x="1365520" y="4749681"/>
            <a:ext cx="447461" cy="468632"/>
          </a:xfrm>
          <a:prstGeom prst="ellipse">
            <a:avLst/>
          </a:prstGeom>
          <a:solidFill>
            <a:srgbClr val="CC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68" name="Google Shape;268;p20"/>
          <p:cNvPicPr preferRelativeResize="0"/>
          <p:nvPr/>
        </p:nvPicPr>
        <p:blipFill>
          <a:blip r:embed="rId5">
            <a:alphaModFix/>
          </a:blip>
          <a:stretch>
            <a:fillRect/>
          </a:stretch>
        </p:blipFill>
        <p:spPr>
          <a:xfrm rot="1302271">
            <a:off x="3754175" y="-344152"/>
            <a:ext cx="631400" cy="675475"/>
          </a:xfrm>
          <a:prstGeom prst="rect">
            <a:avLst/>
          </a:prstGeom>
          <a:noFill/>
          <a:ln>
            <a:noFill/>
          </a:ln>
        </p:spPr>
      </p:pic>
      <p:sp>
        <p:nvSpPr>
          <p:cNvPr id="269" name="Google Shape;269;p20"/>
          <p:cNvSpPr txBox="1"/>
          <p:nvPr/>
        </p:nvSpPr>
        <p:spPr>
          <a:xfrm rot="3886993">
            <a:off x="2569138" y="96516"/>
            <a:ext cx="701336" cy="1108217"/>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6000">
                <a:solidFill>
                  <a:srgbClr val="CC0000"/>
                </a:solidFill>
              </a:rPr>
              <a:t>!</a:t>
            </a:r>
            <a:endParaRPr sz="2600">
              <a:solidFill>
                <a:srgbClr val="CC0000"/>
              </a:solidFill>
            </a:endParaRPr>
          </a:p>
        </p:txBody>
      </p:sp>
      <p:pic>
        <p:nvPicPr>
          <p:cNvPr id="270" name="Google Shape;270;p20"/>
          <p:cNvPicPr preferRelativeResize="0"/>
          <p:nvPr/>
        </p:nvPicPr>
        <p:blipFill rotWithShape="1">
          <a:blip r:embed="rId6">
            <a:alphaModFix/>
          </a:blip>
          <a:srcRect b="8590" l="5197" r="4091" t="10971"/>
          <a:stretch/>
        </p:blipFill>
        <p:spPr>
          <a:xfrm>
            <a:off x="428075" y="395925"/>
            <a:ext cx="1580130" cy="1271400"/>
          </a:xfrm>
          <a:prstGeom prst="rect">
            <a:avLst/>
          </a:prstGeom>
          <a:noFill/>
          <a:ln>
            <a:noFill/>
          </a:ln>
        </p:spPr>
      </p:pic>
      <p:pic>
        <p:nvPicPr>
          <p:cNvPr id="271" name="Google Shape;271;p20"/>
          <p:cNvPicPr preferRelativeResize="0"/>
          <p:nvPr/>
        </p:nvPicPr>
        <p:blipFill rotWithShape="1">
          <a:blip r:embed="rId6">
            <a:alphaModFix/>
          </a:blip>
          <a:srcRect b="8590" l="5197" r="4091" t="10971"/>
          <a:stretch/>
        </p:blipFill>
        <p:spPr>
          <a:xfrm>
            <a:off x="4693900" y="4730244"/>
            <a:ext cx="759000" cy="610705"/>
          </a:xfrm>
          <a:prstGeom prst="rect">
            <a:avLst/>
          </a:prstGeom>
          <a:noFill/>
          <a:ln>
            <a:noFill/>
          </a:ln>
        </p:spPr>
      </p:pic>
      <p:pic>
        <p:nvPicPr>
          <p:cNvPr id="272" name="Google Shape;272;p20"/>
          <p:cNvPicPr preferRelativeResize="0"/>
          <p:nvPr/>
        </p:nvPicPr>
        <p:blipFill rotWithShape="1">
          <a:blip r:embed="rId7">
            <a:alphaModFix/>
          </a:blip>
          <a:srcRect b="0" l="0" r="1671" t="10080"/>
          <a:stretch/>
        </p:blipFill>
        <p:spPr>
          <a:xfrm>
            <a:off x="7815988" y="2266450"/>
            <a:ext cx="899700" cy="675569"/>
          </a:xfrm>
          <a:prstGeom prst="rect">
            <a:avLst/>
          </a:prstGeom>
          <a:noFill/>
          <a:ln>
            <a:noFill/>
          </a:ln>
        </p:spPr>
      </p:pic>
      <p:pic>
        <p:nvPicPr>
          <p:cNvPr id="273" name="Google Shape;273;p20"/>
          <p:cNvPicPr preferRelativeResize="0"/>
          <p:nvPr/>
        </p:nvPicPr>
        <p:blipFill>
          <a:blip r:embed="rId8">
            <a:alphaModFix/>
          </a:blip>
          <a:stretch>
            <a:fillRect/>
          </a:stretch>
        </p:blipFill>
        <p:spPr>
          <a:xfrm>
            <a:off x="7999050" y="3985645"/>
            <a:ext cx="1002051" cy="97890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