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e72c2cf6f1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e72c2cf6f1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e716100f18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e716100f1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e716100f18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e716100f18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716100f18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e716100f18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e72c2cf6f1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e72c2cf6f1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e716100f18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e716100f18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e72c2cf6f1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e72c2cf6f1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e71c7e19f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e71c7e19f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8448ecc3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8448ecc3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72c2cf6f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72c2cf6f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716100f1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716100f1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716100f1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716100f1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72c2cf6f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72c2cf6f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72c2cf6f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72c2cf6f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716100f1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716100f1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72c2cf6f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e72c2cf6f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0" Type="http://schemas.openxmlformats.org/officeDocument/2006/relationships/image" Target="../media/image12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0" Type="http://schemas.openxmlformats.org/officeDocument/2006/relationships/image" Target="../media/image13.jp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0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0" Type="http://schemas.openxmlformats.org/officeDocument/2006/relationships/image" Target="../media/image1.png"/><Relationship Id="rId9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0" Type="http://schemas.openxmlformats.org/officeDocument/2006/relationships/image" Target="../media/image14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0" Type="http://schemas.openxmlformats.org/officeDocument/2006/relationships/image" Target="../media/image16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rot="-6597823">
            <a:off x="2359149" y="1686794"/>
            <a:ext cx="984989" cy="1012414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3232977" y="424126"/>
            <a:ext cx="4501500" cy="41997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26400" y="3148550"/>
            <a:ext cx="1838700" cy="17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58" name="Google Shape;58;p13"/>
          <p:cNvSpPr/>
          <p:nvPr/>
        </p:nvSpPr>
        <p:spPr>
          <a:xfrm>
            <a:off x="6783750" y="81500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130400" y="1557288"/>
            <a:ext cx="4755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</a:rPr>
              <a:t>List Of Abbreviations In 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</a:rPr>
              <a:t>The Dissertation</a:t>
            </a:r>
            <a:endParaRPr b="1" sz="13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3716" t="0"/>
          <a:stretch/>
        </p:blipFill>
        <p:spPr>
          <a:xfrm rot="-1225023">
            <a:off x="2022730" y="1290924"/>
            <a:ext cx="1014165" cy="45757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0725" y="3964506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 flipH="1" rot="-1876488">
            <a:off x="813001" y="3079330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64" name="Google Shape;64;p13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 rot="-6598254">
            <a:off x="953316" y="2259598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7522" y="1494625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 rot="3886993">
            <a:off x="2569138" y="96516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428075" y="395925"/>
            <a:ext cx="1580130" cy="12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46939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4061845"/>
            <a:ext cx="1002051" cy="97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/>
          <p:nvPr/>
        </p:nvSpPr>
        <p:spPr>
          <a:xfrm rot="-6596014">
            <a:off x="-1794404" y="2134400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2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2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310" name="Google Shape;310;p22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22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3133154">
            <a:off x="3429122" y="4397155"/>
            <a:ext cx="870083" cy="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2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2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315" name="Google Shape;315;p22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2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2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318" name="Google Shape;318;p22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22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2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2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323" name="Google Shape;323;p22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2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2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2"/>
          <p:cNvSpPr txBox="1"/>
          <p:nvPr/>
        </p:nvSpPr>
        <p:spPr>
          <a:xfrm>
            <a:off x="735075" y="2054038"/>
            <a:ext cx="71277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However, there are some exceptions to this rule which are very common acronyms which substitutes the terms that you use in your daily life, such as NASA, IT, UK etc. </a:t>
            </a:r>
            <a:br>
              <a:rPr lang="en-GB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But, it is better to use full form of phrase to clear out any doubt.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327" name="Google Shape;327;p22"/>
          <p:cNvSpPr txBox="1"/>
          <p:nvPr/>
        </p:nvSpPr>
        <p:spPr>
          <a:xfrm>
            <a:off x="1442050" y="424125"/>
            <a:ext cx="5424000" cy="1077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Rules For Using Acronyms &amp; Abbreviations </a:t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328" name="Google Shape;328;p22"/>
          <p:cNvSpPr/>
          <p:nvPr/>
        </p:nvSpPr>
        <p:spPr>
          <a:xfrm rot="-6598088">
            <a:off x="1686998" y="51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"/>
          <p:cNvSpPr/>
          <p:nvPr/>
        </p:nvSpPr>
        <p:spPr>
          <a:xfrm rot="-6596014">
            <a:off x="-1794404" y="2134400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3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3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338" name="Google Shape;338;p23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23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3133154">
            <a:off x="3429122" y="4397155"/>
            <a:ext cx="870083" cy="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3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341" name="Google Shape;3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3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343" name="Google Shape;343;p23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3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3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346" name="Google Shape;346;p23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7" name="Google Shape;347;p23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3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9" name="Google Shape;34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3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351" name="Google Shape;351;p23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3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3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3"/>
          <p:cNvSpPr txBox="1"/>
          <p:nvPr/>
        </p:nvSpPr>
        <p:spPr>
          <a:xfrm>
            <a:off x="1109562" y="2012575"/>
            <a:ext cx="63000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The following table deliberates the importance of numerous acronyms and abbreviation utilised throughout the dissertation.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The page number is also given in which the acronym or abbreviation is firstly used or defined.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355" name="Google Shape;355;p23"/>
          <p:cNvSpPr txBox="1"/>
          <p:nvPr/>
        </p:nvSpPr>
        <p:spPr>
          <a:xfrm>
            <a:off x="1442062" y="748738"/>
            <a:ext cx="5393400" cy="1077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Example Of Abbreviated List For A Dissertations Or Thesis </a:t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356" name="Google Shape;356;p23"/>
          <p:cNvSpPr/>
          <p:nvPr/>
        </p:nvSpPr>
        <p:spPr>
          <a:xfrm rot="-6598088">
            <a:off x="1826323" y="312348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"/>
          <p:cNvSpPr/>
          <p:nvPr/>
        </p:nvSpPr>
        <p:spPr>
          <a:xfrm rot="-6596014">
            <a:off x="-1794404" y="2134400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4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4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366" name="Google Shape;366;p24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24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3133154">
            <a:off x="3429122" y="4397155"/>
            <a:ext cx="870083" cy="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4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369" name="Google Shape;3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4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371" name="Google Shape;371;p24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4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4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374" name="Google Shape;374;p24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5" name="Google Shape;375;p24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4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7" name="Google Shape;37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4"/>
          <p:cNvSpPr txBox="1"/>
          <p:nvPr/>
        </p:nvSpPr>
        <p:spPr>
          <a:xfrm rot="3886993">
            <a:off x="2317913" y="-15680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379" name="Google Shape;379;p24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4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4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4"/>
          <p:cNvSpPr/>
          <p:nvPr/>
        </p:nvSpPr>
        <p:spPr>
          <a:xfrm rot="-6598088">
            <a:off x="2327773" y="9837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4"/>
          <p:cNvSpPr txBox="1"/>
          <p:nvPr/>
        </p:nvSpPr>
        <p:spPr>
          <a:xfrm>
            <a:off x="1442062" y="362500"/>
            <a:ext cx="5393400" cy="1077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Example Of Abbreviated List For A Dissertations Or Thesis </a:t>
            </a:r>
            <a:endParaRPr sz="100">
              <a:solidFill>
                <a:srgbClr val="FFFFFF"/>
              </a:solidFill>
            </a:endParaRPr>
          </a:p>
        </p:txBody>
      </p:sp>
      <p:pic>
        <p:nvPicPr>
          <p:cNvPr id="386" name="Google Shape;386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37438" y="1513650"/>
            <a:ext cx="3444213" cy="334499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4"/>
          <p:cNvSpPr txBox="1"/>
          <p:nvPr/>
        </p:nvSpPr>
        <p:spPr>
          <a:xfrm>
            <a:off x="899800" y="2456800"/>
            <a:ext cx="1692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Figure 5: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List of Abbreviations &amp;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Acronyms in a Dissertation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5"/>
          <p:cNvSpPr/>
          <p:nvPr/>
        </p:nvSpPr>
        <p:spPr>
          <a:xfrm rot="-6596014">
            <a:off x="-1794404" y="2134400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5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5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395" name="Google Shape;395;p25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6" name="Google Shape;396;p25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3133154">
            <a:off x="3429122" y="4397155"/>
            <a:ext cx="870083" cy="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5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398" name="Google Shape;3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5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400" name="Google Shape;400;p25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5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5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403" name="Google Shape;403;p25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4" name="Google Shape;404;p25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5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5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408" name="Google Shape;408;p25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5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5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5"/>
          <p:cNvSpPr txBox="1"/>
          <p:nvPr/>
        </p:nvSpPr>
        <p:spPr>
          <a:xfrm>
            <a:off x="925350" y="1430200"/>
            <a:ext cx="66684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Whenever you are using American Psychological Association (APA), there are some common practices that is necessary to follow. 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Whenever you are abbreviating a phrase, you should write the full terminology when you use it the first time, and it should be followed instantly by the abbreviation within the parentheses (as discussed above). 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412" name="Google Shape;412;p25"/>
          <p:cNvSpPr txBox="1"/>
          <p:nvPr/>
        </p:nvSpPr>
        <p:spPr>
          <a:xfrm>
            <a:off x="2438075" y="576750"/>
            <a:ext cx="4022700" cy="631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Abbreviations In APA</a:t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413" name="Google Shape;413;p25"/>
          <p:cNvSpPr/>
          <p:nvPr/>
        </p:nvSpPr>
        <p:spPr>
          <a:xfrm rot="-6598088">
            <a:off x="1912648" y="76067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4" name="Google Shape;41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6"/>
          <p:cNvSpPr/>
          <p:nvPr/>
        </p:nvSpPr>
        <p:spPr>
          <a:xfrm rot="-6596014">
            <a:off x="-1794404" y="2134400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6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6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pic>
        <p:nvPicPr>
          <p:cNvPr id="423" name="Google Shape;423;p26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3133154">
            <a:off x="3429122" y="4397155"/>
            <a:ext cx="870083" cy="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6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425" name="Google Shape;42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6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427" name="Google Shape;427;p26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6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429" name="Google Shape;429;p26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0" name="Google Shape;430;p26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6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2" name="Google Shape;43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6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434" name="Google Shape;434;p26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6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3290" y="825973"/>
            <a:ext cx="6599162" cy="365430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6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0" name="Google Shape;440;p26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6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6"/>
          <p:cNvSpPr/>
          <p:nvPr/>
        </p:nvSpPr>
        <p:spPr>
          <a:xfrm rot="-6598088">
            <a:off x="1912648" y="76067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7"/>
          <p:cNvSpPr/>
          <p:nvPr/>
        </p:nvSpPr>
        <p:spPr>
          <a:xfrm rot="-6596014">
            <a:off x="-1794404" y="2134400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7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7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450" name="Google Shape;450;p27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1" name="Google Shape;451;p27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3577067">
            <a:off x="3508772" y="4523255"/>
            <a:ext cx="870083" cy="499192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7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453" name="Google Shape;4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7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455" name="Google Shape;455;p27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7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7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458" name="Google Shape;458;p27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9" name="Google Shape;459;p27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7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1" name="Google Shape;46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7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463" name="Google Shape;463;p27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7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7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27"/>
          <p:cNvSpPr txBox="1"/>
          <p:nvPr/>
        </p:nvSpPr>
        <p:spPr>
          <a:xfrm>
            <a:off x="1067350" y="1264088"/>
            <a:ext cx="63000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Heading of “LIST OF ABBREVIATIONS” should all be in capital letters and you should centre it 1” underneath the top of page.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You should include a double- space line between the first entry and the heading.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You should arrange the abbreviations in an alphabetical manner.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Your abbreviations needs to be aligned with the left margin of dissertation or should be indented by means of consistent tabs to the right side of left margin.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467" name="Google Shape;467;p27"/>
          <p:cNvSpPr txBox="1"/>
          <p:nvPr/>
        </p:nvSpPr>
        <p:spPr>
          <a:xfrm>
            <a:off x="2590350" y="480775"/>
            <a:ext cx="3540300" cy="631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Checklist</a:t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468" name="Google Shape;468;p27"/>
          <p:cNvSpPr/>
          <p:nvPr/>
        </p:nvSpPr>
        <p:spPr>
          <a:xfrm rot="-6598088">
            <a:off x="2327773" y="9837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9" name="Google Shape;469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8"/>
          <p:cNvSpPr/>
          <p:nvPr/>
        </p:nvSpPr>
        <p:spPr>
          <a:xfrm rot="-6596014">
            <a:off x="-1794404" y="2134400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8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8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478" name="Google Shape;478;p28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9" name="Google Shape;479;p28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3577067">
            <a:off x="3508772" y="4523255"/>
            <a:ext cx="870083" cy="499192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8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481" name="Google Shape;4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8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483" name="Google Shape;483;p28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8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8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486" name="Google Shape;486;p28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7" name="Google Shape;487;p28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8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9" name="Google Shape;48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8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491" name="Google Shape;491;p28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8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8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8"/>
          <p:cNvSpPr txBox="1"/>
          <p:nvPr/>
        </p:nvSpPr>
        <p:spPr>
          <a:xfrm>
            <a:off x="1067363" y="1475575"/>
            <a:ext cx="63000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If any entry or abbreviation takes the space of more than one line, then you need to add single- space between two lines.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Between each entry, you need to add a double- spaced line.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The page(s) of LIST OF ABBREVIATIONS needs to be numbered with consecutive Roman figures (lower case) and centred with margin ½” above from bottom edge. 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495" name="Google Shape;495;p28"/>
          <p:cNvSpPr txBox="1"/>
          <p:nvPr/>
        </p:nvSpPr>
        <p:spPr>
          <a:xfrm>
            <a:off x="2590350" y="480775"/>
            <a:ext cx="3540300" cy="631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Checklist</a:t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496" name="Google Shape;496;p28"/>
          <p:cNvSpPr/>
          <p:nvPr/>
        </p:nvSpPr>
        <p:spPr>
          <a:xfrm rot="-6598088">
            <a:off x="2327773" y="9837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7" name="Google Shape;49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9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9"/>
          <p:cNvSpPr/>
          <p:nvPr/>
        </p:nvSpPr>
        <p:spPr>
          <a:xfrm rot="-6597823">
            <a:off x="2359149" y="1686794"/>
            <a:ext cx="984989" cy="1012414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9"/>
          <p:cNvSpPr/>
          <p:nvPr/>
        </p:nvSpPr>
        <p:spPr>
          <a:xfrm>
            <a:off x="3232977" y="424126"/>
            <a:ext cx="4501500" cy="41997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9"/>
          <p:cNvSpPr/>
          <p:nvPr/>
        </p:nvSpPr>
        <p:spPr>
          <a:xfrm>
            <a:off x="2326400" y="3148550"/>
            <a:ext cx="1838700" cy="17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507" name="Google Shape;507;p29"/>
          <p:cNvSpPr/>
          <p:nvPr/>
        </p:nvSpPr>
        <p:spPr>
          <a:xfrm>
            <a:off x="6783750" y="81500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9"/>
          <p:cNvSpPr txBox="1"/>
          <p:nvPr/>
        </p:nvSpPr>
        <p:spPr>
          <a:xfrm>
            <a:off x="2886900" y="2203013"/>
            <a:ext cx="475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</a:rPr>
              <a:t>GOOD LUCK</a:t>
            </a:r>
            <a:endParaRPr b="1" sz="13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09" name="Google Shape;509;p29"/>
          <p:cNvPicPr preferRelativeResize="0"/>
          <p:nvPr/>
        </p:nvPicPr>
        <p:blipFill rotWithShape="1">
          <a:blip r:embed="rId3">
            <a:alphaModFix/>
          </a:blip>
          <a:srcRect b="0" l="0" r="3716" t="0"/>
          <a:stretch/>
        </p:blipFill>
        <p:spPr>
          <a:xfrm rot="-1225023">
            <a:off x="2022730" y="1290924"/>
            <a:ext cx="1014165" cy="45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9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512" name="Google Shape;51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9"/>
          <p:cNvSpPr txBox="1"/>
          <p:nvPr/>
        </p:nvSpPr>
        <p:spPr>
          <a:xfrm flipH="1" rot="-1876488">
            <a:off x="813001" y="3079330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514" name="Google Shape;514;p29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9"/>
          <p:cNvSpPr/>
          <p:nvPr/>
        </p:nvSpPr>
        <p:spPr>
          <a:xfrm rot="-6598254">
            <a:off x="953316" y="2259598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9"/>
          <p:cNvSpPr txBox="1"/>
          <p:nvPr/>
        </p:nvSpPr>
        <p:spPr>
          <a:xfrm rot="994192">
            <a:off x="8188019" y="326730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517" name="Google Shape;517;p29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8" name="Google Shape;518;p29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7522" y="1494625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9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0" name="Google Shape;52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9"/>
          <p:cNvSpPr txBox="1"/>
          <p:nvPr/>
        </p:nvSpPr>
        <p:spPr>
          <a:xfrm rot="3886993">
            <a:off x="2569138" y="96516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522" name="Google Shape;522;p29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428075" y="395925"/>
            <a:ext cx="1580130" cy="12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9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46939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9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815988" y="2266450"/>
            <a:ext cx="899700" cy="67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 rot="-6596014">
            <a:off x="-1794404" y="2134400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84" name="Google Shape;84;p14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3133154">
            <a:off x="3429122" y="4397155"/>
            <a:ext cx="870083" cy="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982425" y="1869075"/>
            <a:ext cx="33723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Abbreviation is simply a reduced form of a term.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In dissertation, abbreviations are handy as you need to embrace loads of writing in a small space.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For example (e.g.) Corp. for Corporation.  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2353500" y="638138"/>
            <a:ext cx="4428600" cy="1077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What are Abbreviations and Acronyms? </a:t>
            </a:r>
            <a:endParaRPr sz="100">
              <a:solidFill>
                <a:srgbClr val="FFFFFF"/>
              </a:solidFill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52063" y="1904862"/>
            <a:ext cx="3381528" cy="263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4639375" y="1672263"/>
            <a:ext cx="304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Figure 1 List of Abbreviations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 rot="-6596014">
            <a:off x="-1794404" y="2134400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113" name="Google Shape;113;p15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3133154">
            <a:off x="3429122" y="4397155"/>
            <a:ext cx="870083" cy="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55700" y="38935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118" name="Google Shape;118;p15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770213" y="1818700"/>
            <a:ext cx="3602700" cy="2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While, when talking about acronyms, it consists of the initial letters of a phrase which generally forms another term.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For e.g. RADAR for Radio Detection and Ranging, or SMART for Specific, Measurable, Achievable, Relevant, Timely. 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2287400" y="530763"/>
            <a:ext cx="4428600" cy="1077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What are Abbreviations and Acronyms? </a:t>
            </a:r>
            <a:endParaRPr sz="100">
              <a:solidFill>
                <a:srgbClr val="FFFFFF"/>
              </a:solidFill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729816" y="4419606"/>
            <a:ext cx="830519" cy="84996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4639375" y="1672263"/>
            <a:ext cx="304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Figure 2 List of Acronyms</a:t>
            </a:r>
            <a:endParaRPr/>
          </a:p>
        </p:txBody>
      </p:sp>
      <p:pic>
        <p:nvPicPr>
          <p:cNvPr id="133" name="Google Shape;13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61850" y="2136638"/>
            <a:ext cx="4668249" cy="243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 rot="-6596014">
            <a:off x="-1794404" y="2134400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142" name="Google Shape;142;p16"/>
          <p:cNvSpPr/>
          <p:nvPr/>
        </p:nvSpPr>
        <p:spPr>
          <a:xfrm>
            <a:off x="6467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6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3133154">
            <a:off x="3429122" y="4397155"/>
            <a:ext cx="870083" cy="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145" name="Google Shape;14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147" name="Google Shape;147;p16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6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 rot="-6598088">
            <a:off x="8801698" y="1894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6622432">
            <a:off x="8088497" y="9208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155" name="Google Shape;155;p16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1001363" y="1694675"/>
            <a:ext cx="68280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If your dissertation comprises of several abbreviations, then there is a definite need to provide all the abbreviations in an alphabetical list along with their meanings or definitions.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It improves your readability and insights about the document. 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Making a list of abbreviations does not only make you to have a better insight about the document, but it also improve the course of your designation, as it frequently and repeatedly avoids to explain the abbreviations in your main writing or text.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59" name="Google Shape;159;p16"/>
          <p:cNvSpPr/>
          <p:nvPr/>
        </p:nvSpPr>
        <p:spPr>
          <a:xfrm rot="-6598088">
            <a:off x="2359748" y="105167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-5742319">
            <a:off x="5762422" y="502705"/>
            <a:ext cx="870083" cy="4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6"/>
          <p:cNvSpPr txBox="1"/>
          <p:nvPr/>
        </p:nvSpPr>
        <p:spPr>
          <a:xfrm>
            <a:off x="1442061" y="610925"/>
            <a:ext cx="5605500" cy="1077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List Of Abbreviations In A Thesis Or Dissertation</a:t>
            </a:r>
            <a:endParaRPr sz="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/>
          <p:nvPr/>
        </p:nvSpPr>
        <p:spPr>
          <a:xfrm rot="-6596014">
            <a:off x="-1794404" y="2134400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171" name="Google Shape;171;p17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3133154">
            <a:off x="3429122" y="4397155"/>
            <a:ext cx="870083" cy="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174" name="Google Shape;17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176" name="Google Shape;176;p17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179" name="Google Shape;179;p17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17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7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184" name="Google Shape;184;p17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 txBox="1"/>
          <p:nvPr/>
        </p:nvSpPr>
        <p:spPr>
          <a:xfrm>
            <a:off x="837413" y="1761313"/>
            <a:ext cx="68280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In any case if you have used only few abbreviations, then there is no need to add a separate list to your designation. 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You can just follow the directions given below to have a better idea on how to explain the abbreviations in between a text. 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88" name="Google Shape;18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7"/>
          <p:cNvSpPr txBox="1"/>
          <p:nvPr/>
        </p:nvSpPr>
        <p:spPr>
          <a:xfrm>
            <a:off x="1442061" y="610925"/>
            <a:ext cx="5605500" cy="1077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Where Do You Put The List Of Abbreviations?</a:t>
            </a:r>
            <a:endParaRPr sz="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/>
          <p:nvPr/>
        </p:nvSpPr>
        <p:spPr>
          <a:xfrm rot="-6596014">
            <a:off x="-1451654" y="2271725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198" name="Google Shape;198;p18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200" name="Google Shape;2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203" name="Google Shape;203;p18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18"/>
          <p:cNvPicPr preferRelativeResize="0"/>
          <p:nvPr/>
        </p:nvPicPr>
        <p:blipFill rotWithShape="1">
          <a:blip r:embed="rId4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8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8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208" name="Google Shape;208;p18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8"/>
          <p:cNvSpPr txBox="1"/>
          <p:nvPr/>
        </p:nvSpPr>
        <p:spPr>
          <a:xfrm>
            <a:off x="1442061" y="610925"/>
            <a:ext cx="5605500" cy="1077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Where Do You Put The List Of Abbreviations?</a:t>
            </a:r>
            <a:endParaRPr sz="100">
              <a:solidFill>
                <a:srgbClr val="FFFFFF"/>
              </a:solidFill>
            </a:endParaRPr>
          </a:p>
        </p:txBody>
      </p:sp>
      <p:pic>
        <p:nvPicPr>
          <p:cNvPr id="214" name="Google Shape;21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92126" y="1899700"/>
            <a:ext cx="5380913" cy="238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8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pic>
        <p:nvPicPr>
          <p:cNvPr id="217" name="Google Shape;217;p18"/>
          <p:cNvPicPr preferRelativeResize="0"/>
          <p:nvPr/>
        </p:nvPicPr>
        <p:blipFill rotWithShape="1">
          <a:blip r:embed="rId4">
            <a:alphaModFix/>
          </a:blip>
          <a:srcRect b="0" l="0" r="24282" t="0"/>
          <a:stretch/>
        </p:blipFill>
        <p:spPr>
          <a:xfrm flipH="1" rot="3133154">
            <a:off x="3429122" y="4397155"/>
            <a:ext cx="870083" cy="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8"/>
          <p:cNvSpPr txBox="1"/>
          <p:nvPr/>
        </p:nvSpPr>
        <p:spPr>
          <a:xfrm>
            <a:off x="846525" y="2676075"/>
            <a:ext cx="1639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Figure 3: List of Abbreviations in Between Text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/>
          <p:nvPr/>
        </p:nvSpPr>
        <p:spPr>
          <a:xfrm rot="-6596014">
            <a:off x="-1451654" y="2271725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226" name="Google Shape;226;p19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228" name="Google Shape;2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9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231" name="Google Shape;231;p19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19"/>
          <p:cNvPicPr preferRelativeResize="0"/>
          <p:nvPr/>
        </p:nvPicPr>
        <p:blipFill rotWithShape="1">
          <a:blip r:embed="rId4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9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9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236" name="Google Shape;236;p19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9"/>
          <p:cNvSpPr txBox="1"/>
          <p:nvPr/>
        </p:nvSpPr>
        <p:spPr>
          <a:xfrm>
            <a:off x="1442061" y="610925"/>
            <a:ext cx="5605500" cy="1077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Rules for Using Acronyms and Abbreviations </a:t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242" name="Google Shape;242;p19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pic>
        <p:nvPicPr>
          <p:cNvPr id="244" name="Google Shape;244;p19"/>
          <p:cNvPicPr preferRelativeResize="0"/>
          <p:nvPr/>
        </p:nvPicPr>
        <p:blipFill rotWithShape="1">
          <a:blip r:embed="rId4">
            <a:alphaModFix/>
          </a:blip>
          <a:srcRect b="0" l="0" r="24282" t="0"/>
          <a:stretch/>
        </p:blipFill>
        <p:spPr>
          <a:xfrm flipH="1" rot="3133154">
            <a:off x="3429122" y="4397155"/>
            <a:ext cx="870083" cy="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 txBox="1"/>
          <p:nvPr/>
        </p:nvSpPr>
        <p:spPr>
          <a:xfrm>
            <a:off x="846525" y="2676075"/>
            <a:ext cx="1639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Figure 4: List of Abbreviations in Between Text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38425" y="1840625"/>
            <a:ext cx="5140112" cy="2094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/>
          <p:nvPr/>
        </p:nvSpPr>
        <p:spPr>
          <a:xfrm rot="-6596014">
            <a:off x="-1794404" y="2134400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254" name="Google Shape;254;p20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20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3133154">
            <a:off x="3429122" y="4397155"/>
            <a:ext cx="870083" cy="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0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257" name="Google Shape;25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0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259" name="Google Shape;259;p20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0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262" name="Google Shape;262;p20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20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0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0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267" name="Google Shape;267;p20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0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0"/>
          <p:cNvSpPr txBox="1"/>
          <p:nvPr/>
        </p:nvSpPr>
        <p:spPr>
          <a:xfrm>
            <a:off x="805950" y="1753138"/>
            <a:ext cx="71277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When using acronyms and abbreviations there are some certain rules that needed to be kept in mind. </a:t>
            </a:r>
            <a:br>
              <a:rPr lang="en-GB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When you are using acronyms or abbreviations first time in your designation, it is considered a good and healthy practice to write a full phrase or terminology along with the acronym or abbreviation (within a parentheses). 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1442050" y="452888"/>
            <a:ext cx="5424000" cy="1077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Rules For Using Acronyms &amp; Abbreviations </a:t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272" name="Google Shape;272;p20"/>
          <p:cNvSpPr/>
          <p:nvPr/>
        </p:nvSpPr>
        <p:spPr>
          <a:xfrm rot="-6598088">
            <a:off x="1686998" y="51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/>
          <p:nvPr/>
        </p:nvSpPr>
        <p:spPr>
          <a:xfrm rot="-6596014">
            <a:off x="-1794404" y="2134400"/>
            <a:ext cx="1037455" cy="1037455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1"/>
          <p:cNvSpPr/>
          <p:nvPr/>
        </p:nvSpPr>
        <p:spPr>
          <a:xfrm rot="-6599135">
            <a:off x="-849191" y="1450070"/>
            <a:ext cx="592480" cy="59248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1"/>
          <p:cNvSpPr/>
          <p:nvPr/>
        </p:nvSpPr>
        <p:spPr>
          <a:xfrm>
            <a:off x="2590350" y="4575400"/>
            <a:ext cx="1146900" cy="1173600"/>
          </a:xfrm>
          <a:prstGeom prst="ellipse">
            <a:avLst/>
          </a:prstGeom>
          <a:solidFill>
            <a:srgbClr val="073763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  <p:sp>
        <p:nvSpPr>
          <p:cNvPr id="282" name="Google Shape;282;p21"/>
          <p:cNvSpPr/>
          <p:nvPr/>
        </p:nvSpPr>
        <p:spPr>
          <a:xfrm>
            <a:off x="6848050" y="-306825"/>
            <a:ext cx="1914900" cy="1914900"/>
          </a:xfrm>
          <a:prstGeom prst="donut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21"/>
          <p:cNvPicPr preferRelativeResize="0"/>
          <p:nvPr/>
        </p:nvPicPr>
        <p:blipFill rotWithShape="1">
          <a:blip r:embed="rId3">
            <a:alphaModFix/>
          </a:blip>
          <a:srcRect b="0" l="0" r="24282" t="0"/>
          <a:stretch/>
        </p:blipFill>
        <p:spPr>
          <a:xfrm flipH="1" rot="3133154">
            <a:off x="3429122" y="4397155"/>
            <a:ext cx="870083" cy="49919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1"/>
          <p:cNvSpPr txBox="1"/>
          <p:nvPr/>
        </p:nvSpPr>
        <p:spPr>
          <a:xfrm rot="279706">
            <a:off x="-225621" y="1956358"/>
            <a:ext cx="686571" cy="10928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rgbClr val="CC0000"/>
                </a:solidFill>
              </a:rPr>
              <a:t>?</a:t>
            </a:r>
            <a:endParaRPr sz="5900">
              <a:solidFill>
                <a:srgbClr val="CC0000"/>
              </a:solidFill>
            </a:endParaRPr>
          </a:p>
        </p:txBody>
      </p:sp>
      <p:pic>
        <p:nvPicPr>
          <p:cNvPr id="285" name="Google Shape;28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8600" y="3824869"/>
            <a:ext cx="1146750" cy="117358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1"/>
          <p:cNvSpPr txBox="1"/>
          <p:nvPr/>
        </p:nvSpPr>
        <p:spPr>
          <a:xfrm flipH="1" rot="-1876488">
            <a:off x="679126" y="3449555"/>
            <a:ext cx="379086" cy="110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73763"/>
                </a:solidFill>
              </a:rPr>
              <a:t>!</a:t>
            </a:r>
            <a:endParaRPr sz="6000">
              <a:solidFill>
                <a:srgbClr val="073763"/>
              </a:solidFill>
            </a:endParaRPr>
          </a:p>
        </p:txBody>
      </p:sp>
      <p:sp>
        <p:nvSpPr>
          <p:cNvPr id="287" name="Google Shape;287;p21"/>
          <p:cNvSpPr/>
          <p:nvPr/>
        </p:nvSpPr>
        <p:spPr>
          <a:xfrm rot="-6598506">
            <a:off x="-122541" y="-54993"/>
            <a:ext cx="367083" cy="365187"/>
          </a:xfrm>
          <a:prstGeom prst="ellipse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1"/>
          <p:cNvSpPr/>
          <p:nvPr/>
        </p:nvSpPr>
        <p:spPr>
          <a:xfrm rot="-6598254">
            <a:off x="356866" y="1585673"/>
            <a:ext cx="481345" cy="46824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1"/>
          <p:cNvSpPr txBox="1"/>
          <p:nvPr/>
        </p:nvSpPr>
        <p:spPr>
          <a:xfrm rot="994192">
            <a:off x="8119919" y="3372850"/>
            <a:ext cx="521768" cy="9233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73763"/>
                </a:solidFill>
              </a:rPr>
              <a:t>!</a:t>
            </a:r>
            <a:endParaRPr/>
          </a:p>
        </p:txBody>
      </p:sp>
      <p:sp>
        <p:nvSpPr>
          <p:cNvPr id="290" name="Google Shape;290;p21"/>
          <p:cNvSpPr/>
          <p:nvPr/>
        </p:nvSpPr>
        <p:spPr>
          <a:xfrm rot="-6598088">
            <a:off x="8725498" y="265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21"/>
          <p:cNvPicPr preferRelativeResize="0"/>
          <p:nvPr/>
        </p:nvPicPr>
        <p:blipFill rotWithShape="1">
          <a:blip r:embed="rId3">
            <a:alphaModFix/>
          </a:blip>
          <a:srcRect b="0" l="0" r="5829" t="0"/>
          <a:stretch/>
        </p:blipFill>
        <p:spPr>
          <a:xfrm rot="7906388">
            <a:off x="8240897" y="1225600"/>
            <a:ext cx="991906" cy="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1"/>
          <p:cNvSpPr/>
          <p:nvPr/>
        </p:nvSpPr>
        <p:spPr>
          <a:xfrm rot="-6597214">
            <a:off x="1365520" y="4749681"/>
            <a:ext cx="447461" cy="46863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02271">
            <a:off x="3754175" y="-344152"/>
            <a:ext cx="631400" cy="6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1"/>
          <p:cNvSpPr txBox="1"/>
          <p:nvPr/>
        </p:nvSpPr>
        <p:spPr>
          <a:xfrm rot="3886993">
            <a:off x="2317913" y="-459"/>
            <a:ext cx="701336" cy="110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CC0000"/>
                </a:solidFill>
              </a:rPr>
              <a:t>!</a:t>
            </a:r>
            <a:endParaRPr sz="2600">
              <a:solidFill>
                <a:srgbClr val="CC0000"/>
              </a:solidFill>
            </a:endParaRPr>
          </a:p>
        </p:txBody>
      </p:sp>
      <p:pic>
        <p:nvPicPr>
          <p:cNvPr id="295" name="Google Shape;295;p21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295300" y="189275"/>
            <a:ext cx="1146750" cy="9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1"/>
          <p:cNvPicPr preferRelativeResize="0"/>
          <p:nvPr/>
        </p:nvPicPr>
        <p:blipFill rotWithShape="1">
          <a:blip r:embed="rId6">
            <a:alphaModFix/>
          </a:blip>
          <a:srcRect b="8590" l="5197" r="4091" t="10971"/>
          <a:stretch/>
        </p:blipFill>
        <p:spPr>
          <a:xfrm>
            <a:off x="5532100" y="4730244"/>
            <a:ext cx="759000" cy="61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/>
          <p:cNvPicPr preferRelativeResize="0"/>
          <p:nvPr/>
        </p:nvPicPr>
        <p:blipFill rotWithShape="1">
          <a:blip r:embed="rId7">
            <a:alphaModFix/>
          </a:blip>
          <a:srcRect b="0" l="0" r="1671" t="10080"/>
          <a:stretch/>
        </p:blipFill>
        <p:spPr>
          <a:xfrm>
            <a:off x="7930938" y="2536513"/>
            <a:ext cx="899700" cy="6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1"/>
          <p:cNvSpPr txBox="1"/>
          <p:nvPr/>
        </p:nvSpPr>
        <p:spPr>
          <a:xfrm>
            <a:off x="803350" y="1558950"/>
            <a:ext cx="71277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❖"/>
            </a:pPr>
            <a:r>
              <a:rPr lang="en-GB" sz="1700">
                <a:solidFill>
                  <a:schemeClr val="dk1"/>
                </a:solidFill>
              </a:rPr>
              <a:t>After that, there is no longer a need to use the full terminology again, you can then use the acronym or abbreviation in the whole dissertation. For e.g.:</a:t>
            </a:r>
            <a:br>
              <a:rPr lang="en-GB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‘It would create countless range of opportunities for the local developers of Information Communication Technology (ICT), if they utilise the ICT in the agriculture sector.’</a:t>
            </a:r>
            <a:endParaRPr b="1" sz="1700">
              <a:solidFill>
                <a:schemeClr val="dk1"/>
              </a:solidFill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1442050" y="424125"/>
            <a:ext cx="5424000" cy="1077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</a:rPr>
              <a:t>Rules For Using Acronyms &amp; Abbreviations </a:t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300" name="Google Shape;300;p21"/>
          <p:cNvSpPr/>
          <p:nvPr/>
        </p:nvSpPr>
        <p:spPr>
          <a:xfrm rot="-6598088">
            <a:off x="1686998" y="51623"/>
            <a:ext cx="294292" cy="263356"/>
          </a:xfrm>
          <a:prstGeom prst="ellipse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788461">
            <a:off x="6545966" y="4342656"/>
            <a:ext cx="830519" cy="84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9050" y="3985645"/>
            <a:ext cx="1002051" cy="97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