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e72d5290ed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e72d5290ed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e72d5290ed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e72d5290ed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e72d5290ed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Google Shape;354;ge72d5290ed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ge71c7e1979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1" name="Google Shape;381;ge71c7e1979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8448ecc3d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8448ecc3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e716100f1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e716100f1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e716100f18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e716100f18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e716100f18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e716100f18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e71c7e1979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e71c7e1979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e72d5290ed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e72d5290ed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e71c7e1979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e71c7e1979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e72d5290ed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e72d5290ed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58" name="Google Shape;58;p13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890050" y="1709125"/>
            <a:ext cx="50409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List Of Figure &amp; Tables In The Dissertation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3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42800" y="-210139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3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2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2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2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305" name="Google Shape;305;p22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06" name="Google Shape;306;p22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22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309" name="Google Shape;30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22"/>
          <p:cNvSpPr txBox="1"/>
          <p:nvPr/>
        </p:nvSpPr>
        <p:spPr>
          <a:xfrm flipH="1" rot="-1876488">
            <a:off x="653301" y="365438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311" name="Google Shape;311;p22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2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2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314" name="Google Shape;314;p22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15" name="Google Shape;315;p22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22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17" name="Google Shape;317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22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319" name="Google Shape;319;p22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0" name="Google Shape;320;p22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p22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p22"/>
          <p:cNvSpPr txBox="1"/>
          <p:nvPr/>
        </p:nvSpPr>
        <p:spPr>
          <a:xfrm>
            <a:off x="1765175" y="476450"/>
            <a:ext cx="49950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Dialogue Box For Table Of Figures In Microsoft Word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323" name="Google Shape;323;p2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467351" y="1621925"/>
            <a:ext cx="3537776" cy="3376722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Google Shape;324;p2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3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3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3"/>
          <p:cNvSpPr/>
          <p:nvPr/>
        </p:nvSpPr>
        <p:spPr>
          <a:xfrm>
            <a:off x="2374150" y="482575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332" name="Google Shape;332;p23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33" name="Google Shape;333;p23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167397" y="4658880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23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335" name="Google Shape;335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4557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23"/>
          <p:cNvSpPr txBox="1"/>
          <p:nvPr/>
        </p:nvSpPr>
        <p:spPr>
          <a:xfrm flipH="1" rot="-1876488">
            <a:off x="87001" y="286920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337" name="Google Shape;337;p23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3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3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340" name="Google Shape;340;p23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41" name="Google Shape;341;p23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p23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43" name="Google Shape;343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344" name="Google Shape;344;p23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345" name="Google Shape;345;p2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6" name="Google Shape;346;p2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7" name="Google Shape;347;p23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348" name="Google Shape;348;p23"/>
          <p:cNvSpPr txBox="1"/>
          <p:nvPr/>
        </p:nvSpPr>
        <p:spPr>
          <a:xfrm>
            <a:off x="726326" y="1172600"/>
            <a:ext cx="7371300" cy="34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All number of pages should be appropriately aligned that are mentioned in the list of tables and page number.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Where between these places the similarity is most important that helps to navigate the data of dissertation.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table of content should be updated at all times.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It should be properly formatted in consideration of the provided guidelines.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All titles of tables match what exactly appears in the text mentioned while captioning the table.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All the tables should be listed in the tables of the document except those specific tables listed in the appendices.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349" name="Google Shape;349;p23"/>
          <p:cNvSpPr txBox="1"/>
          <p:nvPr/>
        </p:nvSpPr>
        <p:spPr>
          <a:xfrm>
            <a:off x="1393275" y="580600"/>
            <a:ext cx="5261400" cy="631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Checklist For List Of Tables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350" name="Google Shape;350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3355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" name="Google Shape;351;p2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4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4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24"/>
          <p:cNvSpPr/>
          <p:nvPr/>
        </p:nvSpPr>
        <p:spPr>
          <a:xfrm>
            <a:off x="2374150" y="482575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359" name="Google Shape;359;p24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60" name="Google Shape;360;p24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167397" y="4658880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Google Shape;361;p24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362" name="Google Shape;362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4557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363" name="Google Shape;363;p24"/>
          <p:cNvSpPr txBox="1"/>
          <p:nvPr/>
        </p:nvSpPr>
        <p:spPr>
          <a:xfrm flipH="1" rot="-1876488">
            <a:off x="87001" y="286920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364" name="Google Shape;364;p24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4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4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367" name="Google Shape;367;p24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68" name="Google Shape;368;p24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24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70" name="Google Shape;370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371" name="Google Shape;371;p24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372" name="Google Shape;372;p2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3" name="Google Shape;373;p2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4" name="Google Shape;374;p24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375" name="Google Shape;375;p24"/>
          <p:cNvSpPr txBox="1"/>
          <p:nvPr/>
        </p:nvSpPr>
        <p:spPr>
          <a:xfrm>
            <a:off x="615000" y="1290925"/>
            <a:ext cx="7509600" cy="34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Source of each table is equally important which is also </a:t>
            </a:r>
            <a:br>
              <a:rPr lang="en-GB" sz="1700">
                <a:solidFill>
                  <a:schemeClr val="dk1"/>
                </a:solidFill>
              </a:rPr>
            </a:br>
            <a:r>
              <a:rPr lang="en-GB" sz="1700">
                <a:solidFill>
                  <a:schemeClr val="dk1"/>
                </a:solidFill>
              </a:rPr>
              <a:t>mentioned in the bibliography in the end.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template instructions should be followed which defines the writing styles, alignment, margins, font and formatting of the title which support to standardise the dissertation.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style of the words or format should be set to the visual style gallery.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After insertion of the list of tables and figures and when finished, the page break is most important.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So that the first chapter of a dissertation should be started from a separate and new page and not mixed with the list of </a:t>
            </a:r>
            <a:br>
              <a:rPr lang="en-GB" sz="1700">
                <a:solidFill>
                  <a:schemeClr val="dk1"/>
                </a:solidFill>
              </a:rPr>
            </a:br>
            <a:r>
              <a:rPr lang="en-GB" sz="1700">
                <a:solidFill>
                  <a:schemeClr val="dk1"/>
                </a:solidFill>
              </a:rPr>
              <a:t>tables or figures.  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376" name="Google Shape;376;p24"/>
          <p:cNvSpPr txBox="1"/>
          <p:nvPr/>
        </p:nvSpPr>
        <p:spPr>
          <a:xfrm>
            <a:off x="1393275" y="580600"/>
            <a:ext cx="5261400" cy="631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Checklist For List Of Tables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377" name="Google Shape;377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3355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" name="Google Shape;378;p2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25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5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25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25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387" name="Google Shape;387;p25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p25"/>
          <p:cNvSpPr txBox="1"/>
          <p:nvPr/>
        </p:nvSpPr>
        <p:spPr>
          <a:xfrm>
            <a:off x="2886900" y="2203013"/>
            <a:ext cx="4755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GOOD LUCK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389" name="Google Shape;389;p25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" name="Google Shape;390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25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392" name="Google Shape;392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393" name="Google Shape;393;p25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394" name="Google Shape;394;p25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5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5"/>
          <p:cNvSpPr txBox="1"/>
          <p:nvPr/>
        </p:nvSpPr>
        <p:spPr>
          <a:xfrm rot="994192">
            <a:off x="8188019" y="326730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397" name="Google Shape;397;p25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98" name="Google Shape;398;p25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Google Shape;399;p25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00" name="Google Shape;400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401" name="Google Shape;401;p25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402" name="Google Shape;402;p2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3" name="Google Shape;403;p2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4" name="Google Shape;404;p25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815988" y="2266450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5" name="Google Shape;405;p2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84" name="Google Shape;84;p14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87" name="Google Shape;8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4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5" name="Google Shape;9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97" name="Google Shape;97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4"/>
          <p:cNvSpPr txBox="1"/>
          <p:nvPr/>
        </p:nvSpPr>
        <p:spPr>
          <a:xfrm>
            <a:off x="2373400" y="638150"/>
            <a:ext cx="3728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List Of Table And List Of Figures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01" name="Google Shape;10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4"/>
          <p:cNvSpPr txBox="1"/>
          <p:nvPr/>
        </p:nvSpPr>
        <p:spPr>
          <a:xfrm>
            <a:off x="747788" y="1715450"/>
            <a:ext cx="7176000" cy="31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list of figures and tables are most important in the dissertation.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They specifically sound like where lists of all tables and figures used in the dissertation are in coherence with the pages of numbers.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list of tables and figures in the dissertation is like the table of contact that helps to reach the specific table and figure with the help of page numbers.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Hence in all this, the corresponding page numbers are most important followed by the clear titles and usage of numbers in the text.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03" name="Google Shape;103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2590350" y="4814375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11" name="Google Shape;111;p15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15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2700031">
            <a:off x="3368197" y="456495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14" name="Google Shape;11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 flipH="1" rot="-1876488">
            <a:off x="-5237" y="26990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16" name="Google Shape;116;p15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 rot="-6598254">
            <a:off x="-56384" y="1179336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p15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5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5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5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5"/>
          <p:cNvSpPr txBox="1"/>
          <p:nvPr/>
        </p:nvSpPr>
        <p:spPr>
          <a:xfrm>
            <a:off x="1532350" y="362488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Use Numbers And Clear Titles In The Text</a:t>
            </a:r>
            <a:r>
              <a:rPr b="1" lang="en-GB" sz="2900">
                <a:solidFill>
                  <a:srgbClr val="FFFFFF"/>
                </a:solidFill>
              </a:rPr>
              <a:t> </a:t>
            </a:r>
            <a:endParaRPr sz="100">
              <a:solidFill>
                <a:srgbClr val="FFFFFF"/>
              </a:solidFill>
            </a:endParaRPr>
          </a:p>
        </p:txBody>
      </p:sp>
      <p:sp>
        <p:nvSpPr>
          <p:cNvPr id="128" name="Google Shape;128;p15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 rot="-6596854">
            <a:off x="9983683" y="3055151"/>
            <a:ext cx="826591" cy="827847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0" name="Google Shape;13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608800" y="444734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5"/>
          <p:cNvSpPr txBox="1"/>
          <p:nvPr/>
        </p:nvSpPr>
        <p:spPr>
          <a:xfrm>
            <a:off x="272713" y="1439800"/>
            <a:ext cx="7517100" cy="31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These lists offer the readers a detailed overview.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How one has used these related items in the dissertation and support them to find the specific tables and figures of interest.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Often, such lists are not much required in the dissertation it is mainly recommended when a researcher is using several figures and tables or the dissertation is large in terms of pages.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Thus, the tables and figures always require to be clear titled with proper numbering.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In Microsoft word to add the titles and numbers and highlight the tables and figures by selecting the insert caption from right-click option.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32" name="Google Shape;132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6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6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6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40" name="Google Shape;140;p16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1" name="Google Shape;141;p16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6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43" name="Google Shape;14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6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45" name="Google Shape;145;p16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6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6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48" name="Google Shape;148;p16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9" name="Google Shape;149;p16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6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1" name="Google Shape;151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6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53" name="Google Shape;153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6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6"/>
          <p:cNvSpPr txBox="1"/>
          <p:nvPr/>
        </p:nvSpPr>
        <p:spPr>
          <a:xfrm>
            <a:off x="846517" y="2018688"/>
            <a:ext cx="2715000" cy="16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This is Dialogue Box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for Caption in Microsoft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Office through which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the list of table and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figures are generated. 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157" name="Google Shape;157;p16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8" name="Google Shape;158;p16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16"/>
          <p:cNvSpPr txBox="1"/>
          <p:nvPr/>
        </p:nvSpPr>
        <p:spPr>
          <a:xfrm>
            <a:off x="1457175" y="658263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Use Numbers And Clear Titles In The Text</a:t>
            </a:r>
            <a:r>
              <a:rPr b="1" lang="en-GB" sz="2900">
                <a:solidFill>
                  <a:srgbClr val="FFFFFF"/>
                </a:solidFill>
              </a:rPr>
              <a:t>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60" name="Google Shape;16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400374" y="1785431"/>
            <a:ext cx="4054525" cy="2894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7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7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7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70" name="Google Shape;170;p17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1" name="Google Shape;171;p17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17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73" name="Google Shape;17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7"/>
          <p:cNvSpPr txBox="1"/>
          <p:nvPr/>
        </p:nvSpPr>
        <p:spPr>
          <a:xfrm flipH="1" rot="-1876488">
            <a:off x="149501" y="309308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75" name="Google Shape;175;p17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7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7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78" name="Google Shape;178;p17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9" name="Google Shape;179;p17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17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1" name="Google Shape;181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7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83" name="Google Shape;183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17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17"/>
          <p:cNvSpPr txBox="1"/>
          <p:nvPr/>
        </p:nvSpPr>
        <p:spPr>
          <a:xfrm>
            <a:off x="788888" y="1588738"/>
            <a:ext cx="7246200" cy="28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Automatically, the list of tables and figures will depict all the graphics and tables in the document.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Where each entry is further supported by title, number and specifies the page number which is most important for the navigation.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 The listing is continuous in the proper sequence, where no number on the page with the main headings may be used.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Firstly researcher has to add captions to the related figures.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insertion of a table of figures command is used through the reference tab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187" name="Google Shape;187;p17"/>
          <p:cNvSpPr txBox="1"/>
          <p:nvPr/>
        </p:nvSpPr>
        <p:spPr>
          <a:xfrm>
            <a:off x="2471200" y="530775"/>
            <a:ext cx="33477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Generate Lists Automatically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88" name="Google Shape;1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8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8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8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97" name="Google Shape;197;p18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8" name="Google Shape;198;p18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8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00" name="Google Shape;20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8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02" name="Google Shape;202;p18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8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8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05" name="Google Shape;205;p18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6" name="Google Shape;206;p18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18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8" name="Google Shape;20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18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10" name="Google Shape;210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18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8"/>
          <p:cNvSpPr txBox="1"/>
          <p:nvPr/>
        </p:nvSpPr>
        <p:spPr>
          <a:xfrm>
            <a:off x="868500" y="1897938"/>
            <a:ext cx="7002600" cy="19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dk1"/>
                </a:solidFill>
              </a:rPr>
              <a:t>Steps 1</a:t>
            </a:r>
            <a:endParaRPr b="1"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placement of cursor where the researcher has wanted to originate the list.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Where the most common and appropriate place for this list is after the table of contents. 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14" name="Google Shape;214;p18"/>
          <p:cNvSpPr txBox="1"/>
          <p:nvPr/>
        </p:nvSpPr>
        <p:spPr>
          <a:xfrm>
            <a:off x="2372375" y="687288"/>
            <a:ext cx="40860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Steps To Generate Lists Automatically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15" name="Google Shape;21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9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9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9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24" name="Google Shape;224;p19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25" name="Google Shape;225;p19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19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27" name="Google Shape;22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9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29" name="Google Shape;229;p19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9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9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32" name="Google Shape;232;p19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3" name="Google Shape;233;p19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9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5" name="Google Shape;235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9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37" name="Google Shape;237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9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19"/>
          <p:cNvSpPr txBox="1"/>
          <p:nvPr/>
        </p:nvSpPr>
        <p:spPr>
          <a:xfrm>
            <a:off x="868500" y="1664925"/>
            <a:ext cx="7002600" cy="28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dk1"/>
                </a:solidFill>
              </a:rPr>
              <a:t>Step 2</a:t>
            </a:r>
            <a:endParaRPr b="1"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second step comprises that in the menu bar of a word the click on references is most important.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dialogue box has appeared to click the insert option for a table of figures.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From the dialogue box, there is an option for the selection of table or figure and also an option for layouts that can be used within the requirements. 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41" name="Google Shape;241;p19"/>
          <p:cNvSpPr txBox="1"/>
          <p:nvPr/>
        </p:nvSpPr>
        <p:spPr>
          <a:xfrm>
            <a:off x="2372375" y="622375"/>
            <a:ext cx="40860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Steps To Generate Lists Automatically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42" name="Google Shape;242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3355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0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0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0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51" name="Google Shape;251;p20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52" name="Google Shape;252;p20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20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55" name="Google Shape;255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20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57" name="Google Shape;257;p20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0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0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60" name="Google Shape;260;p20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1" name="Google Shape;261;p20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20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3" name="Google Shape;263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20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65" name="Google Shape;265;p20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20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20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20"/>
          <p:cNvSpPr txBox="1"/>
          <p:nvPr/>
        </p:nvSpPr>
        <p:spPr>
          <a:xfrm>
            <a:off x="1765175" y="476450"/>
            <a:ext cx="4995000" cy="15237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Representation Of List Of Tables And Figures In Microsoft Office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69" name="Google Shape;269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312976" y="2193388"/>
            <a:ext cx="5808778" cy="191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20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1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21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21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78" name="Google Shape;278;p21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79" name="Google Shape;279;p21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21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82" name="Google Shape;282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21"/>
          <p:cNvSpPr txBox="1"/>
          <p:nvPr/>
        </p:nvSpPr>
        <p:spPr>
          <a:xfrm flipH="1" rot="-1876488">
            <a:off x="653301" y="365438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84" name="Google Shape;284;p21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21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21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87" name="Google Shape;287;p21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88" name="Google Shape;288;p21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21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0" name="Google Shape;290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21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92" name="Google Shape;292;p21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21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21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21"/>
          <p:cNvSpPr txBox="1"/>
          <p:nvPr/>
        </p:nvSpPr>
        <p:spPr>
          <a:xfrm>
            <a:off x="1765175" y="476450"/>
            <a:ext cx="4995000" cy="15237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Representation Of List Of Tables And Figures In Microsoft Office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96" name="Google Shape;296;p2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5351" y="2206625"/>
            <a:ext cx="7316494" cy="169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2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