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Merriweather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erriweather-bold.fntdata"/><Relationship Id="rId14" Type="http://schemas.openxmlformats.org/officeDocument/2006/relationships/font" Target="fonts/Merriweather-regular.fntdata"/><Relationship Id="rId17" Type="http://schemas.openxmlformats.org/officeDocument/2006/relationships/font" Target="fonts/Merriweather-boldItalic.fntdata"/><Relationship Id="rId16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b8448ecc3d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b8448ecc3d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01e007dd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01e007dd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e716100f1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e716100f1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e716100f18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e716100f18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f01e007dd3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f01e007dd3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e716100f18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e716100f18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e71c7e19fc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e71c7e19fc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Relationship Id="rId4" Type="http://schemas.openxmlformats.org/officeDocument/2006/relationships/image" Target="../media/image3.png"/><Relationship Id="rId5" Type="http://schemas.openxmlformats.org/officeDocument/2006/relationships/image" Target="../media/image11.png"/><Relationship Id="rId6" Type="http://schemas.openxmlformats.org/officeDocument/2006/relationships/image" Target="../media/image8.png"/><Relationship Id="rId7" Type="http://schemas.openxmlformats.org/officeDocument/2006/relationships/image" Target="../media/image10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-6599135">
            <a:off x="-849191" y="1450070"/>
            <a:ext cx="592480" cy="592480"/>
          </a:xfrm>
          <a:prstGeom prst="ellipse">
            <a:avLst/>
          </a:prstGeom>
          <a:solidFill>
            <a:srgbClr val="1155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 rot="-6597823">
            <a:off x="2359149" y="1686794"/>
            <a:ext cx="984989" cy="1012414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3232977" y="424126"/>
            <a:ext cx="4501500" cy="4199700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2326400" y="3148550"/>
            <a:ext cx="1838700" cy="1773600"/>
          </a:xfrm>
          <a:prstGeom prst="ellipse">
            <a:avLst/>
          </a:prstGeom>
          <a:solidFill>
            <a:srgbClr val="073763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/>
          </a:p>
        </p:txBody>
      </p:sp>
      <p:sp>
        <p:nvSpPr>
          <p:cNvPr id="58" name="Google Shape;58;p13"/>
          <p:cNvSpPr/>
          <p:nvPr/>
        </p:nvSpPr>
        <p:spPr>
          <a:xfrm>
            <a:off x="6783750" y="81500"/>
            <a:ext cx="1914900" cy="1914900"/>
          </a:xfrm>
          <a:prstGeom prst="donut">
            <a:avLst>
              <a:gd fmla="val 25000" name="adj"/>
            </a:avLst>
          </a:prstGeom>
          <a:solidFill>
            <a:srgbClr val="1C4587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106225" y="2124263"/>
            <a:ext cx="4755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rgbClr val="FFFFFF"/>
                </a:solidFill>
              </a:rPr>
              <a:t>Literature Review </a:t>
            </a:r>
            <a:endParaRPr b="1" sz="13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 rotWithShape="1">
          <a:blip r:embed="rId3">
            <a:alphaModFix/>
          </a:blip>
          <a:srcRect b="0" l="0" r="3716" t="0"/>
          <a:stretch/>
        </p:blipFill>
        <p:spPr>
          <a:xfrm rot="-1225023">
            <a:off x="2022730" y="1290924"/>
            <a:ext cx="1014165" cy="457577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 rot="279706">
            <a:off x="-225621" y="1956358"/>
            <a:ext cx="686571" cy="10928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900">
                <a:solidFill>
                  <a:srgbClr val="CC0000"/>
                </a:solidFill>
              </a:rPr>
              <a:t>?</a:t>
            </a:r>
            <a:endParaRPr sz="5900">
              <a:solidFill>
                <a:srgbClr val="CC0000"/>
              </a:solidFill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558600" y="3824869"/>
            <a:ext cx="1146750" cy="117358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/>
        </p:nvSpPr>
        <p:spPr>
          <a:xfrm flipH="1" rot="-1876488">
            <a:off x="813001" y="3079330"/>
            <a:ext cx="379086" cy="11080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6000">
                <a:solidFill>
                  <a:srgbClr val="073763"/>
                </a:solidFill>
              </a:rPr>
              <a:t>!</a:t>
            </a:r>
            <a:endParaRPr sz="6000">
              <a:solidFill>
                <a:srgbClr val="073763"/>
              </a:solidFill>
            </a:endParaRPr>
          </a:p>
        </p:txBody>
      </p:sp>
      <p:sp>
        <p:nvSpPr>
          <p:cNvPr id="64" name="Google Shape;64;p13"/>
          <p:cNvSpPr/>
          <p:nvPr/>
        </p:nvSpPr>
        <p:spPr>
          <a:xfrm rot="-6598506">
            <a:off x="-122541" y="-54993"/>
            <a:ext cx="367083" cy="365187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 rot="-6598254">
            <a:off x="953316" y="2259598"/>
            <a:ext cx="481345" cy="468248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 rot="994192">
            <a:off x="8119919" y="3372850"/>
            <a:ext cx="521768" cy="9233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073763"/>
                </a:solidFill>
              </a:rPr>
              <a:t>!</a:t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 rot="-6598088">
            <a:off x="8725498" y="265623"/>
            <a:ext cx="294292" cy="263356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3"/>
          <p:cNvPicPr preferRelativeResize="0"/>
          <p:nvPr/>
        </p:nvPicPr>
        <p:blipFill rotWithShape="1">
          <a:blip r:embed="rId3">
            <a:alphaModFix/>
          </a:blip>
          <a:srcRect b="0" l="0" r="5829" t="0"/>
          <a:stretch/>
        </p:blipFill>
        <p:spPr>
          <a:xfrm rot="7906388">
            <a:off x="8247522" y="1494625"/>
            <a:ext cx="991906" cy="45757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/>
          <p:nvPr/>
        </p:nvSpPr>
        <p:spPr>
          <a:xfrm rot="-6597214">
            <a:off x="1365520" y="4749681"/>
            <a:ext cx="447461" cy="468632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302271">
            <a:off x="3754175" y="-344152"/>
            <a:ext cx="631400" cy="6754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3"/>
          <p:cNvSpPr txBox="1"/>
          <p:nvPr/>
        </p:nvSpPr>
        <p:spPr>
          <a:xfrm rot="3886993">
            <a:off x="2569138" y="96516"/>
            <a:ext cx="701336" cy="11082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CC0000"/>
                </a:solidFill>
              </a:rPr>
              <a:t>!</a:t>
            </a:r>
            <a:endParaRPr sz="2600">
              <a:solidFill>
                <a:srgbClr val="CC0000"/>
              </a:solidFill>
            </a:endParaRPr>
          </a:p>
        </p:txBody>
      </p:sp>
      <p:pic>
        <p:nvPicPr>
          <p:cNvPr id="72" name="Google Shape;72;p13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428075" y="395925"/>
            <a:ext cx="1580130" cy="127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3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4693900" y="4730244"/>
            <a:ext cx="759000" cy="610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3"/>
          <p:cNvPicPr preferRelativeResize="0"/>
          <p:nvPr/>
        </p:nvPicPr>
        <p:blipFill rotWithShape="1">
          <a:blip r:embed="rId7">
            <a:alphaModFix/>
          </a:blip>
          <a:srcRect b="0" l="0" r="1671" t="10080"/>
          <a:stretch/>
        </p:blipFill>
        <p:spPr>
          <a:xfrm>
            <a:off x="7930938" y="2536513"/>
            <a:ext cx="899700" cy="675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3788461">
            <a:off x="6545966" y="4342656"/>
            <a:ext cx="830519" cy="849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999050" y="4061845"/>
            <a:ext cx="1002051" cy="978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/>
          <p:nvPr/>
        </p:nvSpPr>
        <p:spPr>
          <a:xfrm rot="-6596014">
            <a:off x="-1794404" y="2134400"/>
            <a:ext cx="1037455" cy="1037455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4"/>
          <p:cNvSpPr/>
          <p:nvPr/>
        </p:nvSpPr>
        <p:spPr>
          <a:xfrm rot="-6599135">
            <a:off x="-849191" y="1450070"/>
            <a:ext cx="592480" cy="592480"/>
          </a:xfrm>
          <a:prstGeom prst="ellipse">
            <a:avLst/>
          </a:prstGeom>
          <a:solidFill>
            <a:srgbClr val="1155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4"/>
          <p:cNvSpPr/>
          <p:nvPr/>
        </p:nvSpPr>
        <p:spPr>
          <a:xfrm>
            <a:off x="2590350" y="4575400"/>
            <a:ext cx="1146900" cy="1173600"/>
          </a:xfrm>
          <a:prstGeom prst="ellipse">
            <a:avLst/>
          </a:prstGeom>
          <a:solidFill>
            <a:srgbClr val="073763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/>
          </a:p>
        </p:txBody>
      </p:sp>
      <p:sp>
        <p:nvSpPr>
          <p:cNvPr id="84" name="Google Shape;84;p14"/>
          <p:cNvSpPr/>
          <p:nvPr/>
        </p:nvSpPr>
        <p:spPr>
          <a:xfrm>
            <a:off x="6848050" y="-306825"/>
            <a:ext cx="1914900" cy="1914900"/>
          </a:xfrm>
          <a:prstGeom prst="donut">
            <a:avLst>
              <a:gd fmla="val 25000" name="adj"/>
            </a:avLst>
          </a:prstGeom>
          <a:solidFill>
            <a:srgbClr val="1C4587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4"/>
          <p:cNvPicPr preferRelativeResize="0"/>
          <p:nvPr/>
        </p:nvPicPr>
        <p:blipFill rotWithShape="1">
          <a:blip r:embed="rId3">
            <a:alphaModFix/>
          </a:blip>
          <a:srcRect b="0" l="0" r="24282" t="0"/>
          <a:stretch/>
        </p:blipFill>
        <p:spPr>
          <a:xfrm flipH="1" rot="3133154">
            <a:off x="3429122" y="4397155"/>
            <a:ext cx="870083" cy="499191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4"/>
          <p:cNvSpPr txBox="1"/>
          <p:nvPr/>
        </p:nvSpPr>
        <p:spPr>
          <a:xfrm rot="279706">
            <a:off x="-225621" y="1956358"/>
            <a:ext cx="686571" cy="10928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900">
                <a:solidFill>
                  <a:srgbClr val="CC0000"/>
                </a:solidFill>
              </a:rPr>
              <a:t>?</a:t>
            </a:r>
            <a:endParaRPr sz="5900">
              <a:solidFill>
                <a:srgbClr val="CC0000"/>
              </a:solidFill>
            </a:endParaRPr>
          </a:p>
        </p:txBody>
      </p:sp>
      <p:pic>
        <p:nvPicPr>
          <p:cNvPr id="87" name="Google Shape;8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558600" y="3824869"/>
            <a:ext cx="1146750" cy="1173581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4"/>
          <p:cNvSpPr txBox="1"/>
          <p:nvPr/>
        </p:nvSpPr>
        <p:spPr>
          <a:xfrm flipH="1" rot="-1876488">
            <a:off x="679126" y="3449555"/>
            <a:ext cx="379086" cy="11080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073763"/>
                </a:solidFill>
              </a:rPr>
              <a:t>!</a:t>
            </a:r>
            <a:endParaRPr sz="6000">
              <a:solidFill>
                <a:srgbClr val="073763"/>
              </a:solidFill>
            </a:endParaRPr>
          </a:p>
        </p:txBody>
      </p:sp>
      <p:sp>
        <p:nvSpPr>
          <p:cNvPr id="89" name="Google Shape;89;p14"/>
          <p:cNvSpPr/>
          <p:nvPr/>
        </p:nvSpPr>
        <p:spPr>
          <a:xfrm rot="-6598506">
            <a:off x="-122541" y="-54993"/>
            <a:ext cx="367083" cy="365187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4"/>
          <p:cNvSpPr/>
          <p:nvPr/>
        </p:nvSpPr>
        <p:spPr>
          <a:xfrm rot="-6598254">
            <a:off x="356866" y="1585673"/>
            <a:ext cx="481345" cy="468248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 rot="994192">
            <a:off x="8119919" y="3372850"/>
            <a:ext cx="521768" cy="9233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073763"/>
                </a:solidFill>
              </a:rPr>
              <a:t>!</a:t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 rot="-6598088">
            <a:off x="8725498" y="265623"/>
            <a:ext cx="294292" cy="263356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14"/>
          <p:cNvPicPr preferRelativeResize="0"/>
          <p:nvPr/>
        </p:nvPicPr>
        <p:blipFill rotWithShape="1">
          <a:blip r:embed="rId3">
            <a:alphaModFix/>
          </a:blip>
          <a:srcRect b="0" l="0" r="5829" t="0"/>
          <a:stretch/>
        </p:blipFill>
        <p:spPr>
          <a:xfrm rot="7906388">
            <a:off x="8240897" y="1225600"/>
            <a:ext cx="991906" cy="45757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4"/>
          <p:cNvSpPr/>
          <p:nvPr/>
        </p:nvSpPr>
        <p:spPr>
          <a:xfrm rot="-6597214">
            <a:off x="1365520" y="4749681"/>
            <a:ext cx="447461" cy="468632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302271">
            <a:off x="3754175" y="-344152"/>
            <a:ext cx="631400" cy="67547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/>
          <p:nvPr/>
        </p:nvSpPr>
        <p:spPr>
          <a:xfrm rot="3886993">
            <a:off x="2317913" y="-459"/>
            <a:ext cx="701336" cy="11082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CC0000"/>
                </a:solidFill>
              </a:rPr>
              <a:t>!</a:t>
            </a:r>
            <a:endParaRPr sz="2600">
              <a:solidFill>
                <a:srgbClr val="CC0000"/>
              </a:solidFill>
            </a:endParaRPr>
          </a:p>
        </p:txBody>
      </p:sp>
      <p:pic>
        <p:nvPicPr>
          <p:cNvPr id="97" name="Google Shape;97;p14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295300" y="189275"/>
            <a:ext cx="1146750" cy="92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4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5532100" y="4730244"/>
            <a:ext cx="759000" cy="610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7">
            <a:alphaModFix/>
          </a:blip>
          <a:srcRect b="0" l="0" r="1671" t="10080"/>
          <a:stretch/>
        </p:blipFill>
        <p:spPr>
          <a:xfrm>
            <a:off x="7930938" y="2536513"/>
            <a:ext cx="899700" cy="675569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777450" y="2375227"/>
            <a:ext cx="7153500" cy="19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❖"/>
            </a:pPr>
            <a:r>
              <a:rPr lang="en-GB" sz="1700">
                <a:solidFill>
                  <a:schemeClr val="dk1"/>
                </a:solidFill>
              </a:rPr>
              <a:t>A highly formed and developed literature review is embedded to strengthen any thesis or dissertation by evaluating the major problem parameter through academic study. </a:t>
            </a:r>
            <a:endParaRPr sz="17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❖"/>
            </a:pPr>
            <a:r>
              <a:rPr lang="en-GB" sz="1700">
                <a:solidFill>
                  <a:schemeClr val="dk1"/>
                </a:solidFill>
              </a:rPr>
              <a:t>A productive LR implies the capabilities of the students in the information literacy, language domain and critical writing.  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1253623" y="692538"/>
            <a:ext cx="5632500" cy="15237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FFFF"/>
                </a:solidFill>
              </a:rPr>
              <a:t>Why Literature Review Is Important For Dissertation Or Research Paper? </a:t>
            </a:r>
            <a:endParaRPr sz="100">
              <a:solidFill>
                <a:srgbClr val="FFFFFF"/>
              </a:solidFill>
            </a:endParaRPr>
          </a:p>
        </p:txBody>
      </p:sp>
      <p:pic>
        <p:nvPicPr>
          <p:cNvPr id="102" name="Google Shape;102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3788461">
            <a:off x="6545966" y="4342656"/>
            <a:ext cx="830519" cy="849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999050" y="3985645"/>
            <a:ext cx="1002051" cy="978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 rot="-6596014">
            <a:off x="-1794404" y="2134400"/>
            <a:ext cx="1037455" cy="1037455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5"/>
          <p:cNvSpPr/>
          <p:nvPr/>
        </p:nvSpPr>
        <p:spPr>
          <a:xfrm rot="-6599135">
            <a:off x="-849191" y="1450070"/>
            <a:ext cx="592480" cy="592480"/>
          </a:xfrm>
          <a:prstGeom prst="ellipse">
            <a:avLst/>
          </a:prstGeom>
          <a:solidFill>
            <a:srgbClr val="1155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2590350" y="4575400"/>
            <a:ext cx="1146900" cy="1173600"/>
          </a:xfrm>
          <a:prstGeom prst="ellipse">
            <a:avLst/>
          </a:prstGeom>
          <a:solidFill>
            <a:srgbClr val="073763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/>
          </a:p>
        </p:txBody>
      </p:sp>
      <p:sp>
        <p:nvSpPr>
          <p:cNvPr id="111" name="Google Shape;111;p15"/>
          <p:cNvSpPr/>
          <p:nvPr/>
        </p:nvSpPr>
        <p:spPr>
          <a:xfrm>
            <a:off x="6848050" y="-306825"/>
            <a:ext cx="1914900" cy="1914900"/>
          </a:xfrm>
          <a:prstGeom prst="donut">
            <a:avLst>
              <a:gd fmla="val 25000" name="adj"/>
            </a:avLst>
          </a:prstGeom>
          <a:solidFill>
            <a:srgbClr val="1C4587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15"/>
          <p:cNvPicPr preferRelativeResize="0"/>
          <p:nvPr/>
        </p:nvPicPr>
        <p:blipFill rotWithShape="1">
          <a:blip r:embed="rId3">
            <a:alphaModFix/>
          </a:blip>
          <a:srcRect b="0" l="0" r="24282" t="0"/>
          <a:stretch/>
        </p:blipFill>
        <p:spPr>
          <a:xfrm flipH="1" rot="3133154">
            <a:off x="3429122" y="4397155"/>
            <a:ext cx="870083" cy="49919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5"/>
          <p:cNvSpPr txBox="1"/>
          <p:nvPr/>
        </p:nvSpPr>
        <p:spPr>
          <a:xfrm rot="279706">
            <a:off x="-225621" y="1956358"/>
            <a:ext cx="686571" cy="10928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900">
                <a:solidFill>
                  <a:srgbClr val="CC0000"/>
                </a:solidFill>
              </a:rPr>
              <a:t>?</a:t>
            </a:r>
            <a:endParaRPr sz="5900">
              <a:solidFill>
                <a:srgbClr val="CC0000"/>
              </a:solidFill>
            </a:endParaRPr>
          </a:p>
        </p:txBody>
      </p:sp>
      <p:pic>
        <p:nvPicPr>
          <p:cNvPr id="114" name="Google Shape;11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558600" y="3824869"/>
            <a:ext cx="1146750" cy="1173581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5"/>
          <p:cNvSpPr txBox="1"/>
          <p:nvPr/>
        </p:nvSpPr>
        <p:spPr>
          <a:xfrm flipH="1" rot="-1876488">
            <a:off x="679126" y="3449555"/>
            <a:ext cx="379086" cy="11080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073763"/>
                </a:solidFill>
              </a:rPr>
              <a:t>!</a:t>
            </a:r>
            <a:endParaRPr sz="6000">
              <a:solidFill>
                <a:srgbClr val="073763"/>
              </a:solidFill>
            </a:endParaRPr>
          </a:p>
        </p:txBody>
      </p:sp>
      <p:sp>
        <p:nvSpPr>
          <p:cNvPr id="116" name="Google Shape;116;p15"/>
          <p:cNvSpPr/>
          <p:nvPr/>
        </p:nvSpPr>
        <p:spPr>
          <a:xfrm rot="-6598506">
            <a:off x="-122541" y="-54993"/>
            <a:ext cx="367083" cy="365187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5"/>
          <p:cNvSpPr/>
          <p:nvPr/>
        </p:nvSpPr>
        <p:spPr>
          <a:xfrm rot="-6598254">
            <a:off x="356866" y="1585673"/>
            <a:ext cx="481345" cy="468248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5"/>
          <p:cNvSpPr txBox="1"/>
          <p:nvPr/>
        </p:nvSpPr>
        <p:spPr>
          <a:xfrm rot="994192">
            <a:off x="8119919" y="3372850"/>
            <a:ext cx="521768" cy="9233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073763"/>
                </a:solidFill>
              </a:rPr>
              <a:t>!</a:t>
            </a:r>
            <a:endParaRPr/>
          </a:p>
        </p:txBody>
      </p:sp>
      <p:sp>
        <p:nvSpPr>
          <p:cNvPr id="119" name="Google Shape;119;p15"/>
          <p:cNvSpPr/>
          <p:nvPr/>
        </p:nvSpPr>
        <p:spPr>
          <a:xfrm rot="-6598088">
            <a:off x="8725498" y="265623"/>
            <a:ext cx="294292" cy="263356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0" name="Google Shape;120;p15"/>
          <p:cNvPicPr preferRelativeResize="0"/>
          <p:nvPr/>
        </p:nvPicPr>
        <p:blipFill rotWithShape="1">
          <a:blip r:embed="rId3">
            <a:alphaModFix/>
          </a:blip>
          <a:srcRect b="0" l="0" r="5829" t="0"/>
          <a:stretch/>
        </p:blipFill>
        <p:spPr>
          <a:xfrm rot="7906388">
            <a:off x="8240897" y="1225600"/>
            <a:ext cx="991906" cy="457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5"/>
          <p:cNvSpPr/>
          <p:nvPr/>
        </p:nvSpPr>
        <p:spPr>
          <a:xfrm rot="-6597214">
            <a:off x="1365520" y="4749681"/>
            <a:ext cx="447461" cy="468632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2" name="Google Shape;12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302271">
            <a:off x="3754175" y="-344152"/>
            <a:ext cx="631400" cy="675475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5"/>
          <p:cNvSpPr txBox="1"/>
          <p:nvPr/>
        </p:nvSpPr>
        <p:spPr>
          <a:xfrm rot="3886993">
            <a:off x="2317913" y="-459"/>
            <a:ext cx="701336" cy="11082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CC0000"/>
                </a:solidFill>
              </a:rPr>
              <a:t>!</a:t>
            </a:r>
            <a:endParaRPr sz="2600">
              <a:solidFill>
                <a:srgbClr val="CC0000"/>
              </a:solidFill>
            </a:endParaRPr>
          </a:p>
        </p:txBody>
      </p:sp>
      <p:pic>
        <p:nvPicPr>
          <p:cNvPr id="124" name="Google Shape;124;p15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295300" y="189275"/>
            <a:ext cx="1146750" cy="92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5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5532100" y="4730244"/>
            <a:ext cx="759000" cy="610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5"/>
          <p:cNvPicPr preferRelativeResize="0"/>
          <p:nvPr/>
        </p:nvPicPr>
        <p:blipFill rotWithShape="1">
          <a:blip r:embed="rId7">
            <a:alphaModFix/>
          </a:blip>
          <a:srcRect b="0" l="0" r="1671" t="10080"/>
          <a:stretch/>
        </p:blipFill>
        <p:spPr>
          <a:xfrm>
            <a:off x="7930938" y="2536513"/>
            <a:ext cx="899700" cy="675569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5"/>
          <p:cNvSpPr txBox="1"/>
          <p:nvPr/>
        </p:nvSpPr>
        <p:spPr>
          <a:xfrm>
            <a:off x="777450" y="2375227"/>
            <a:ext cx="7153500" cy="16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❖"/>
            </a:pPr>
            <a:r>
              <a:rPr lang="en-GB" sz="1700">
                <a:solidFill>
                  <a:schemeClr val="dk1"/>
                </a:solidFill>
              </a:rPr>
              <a:t>It helps students to grasp knowledge and attain critical assessment of the sources that have surrounded the topic of dissertation. </a:t>
            </a:r>
            <a:endParaRPr sz="17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❖"/>
            </a:pPr>
            <a:r>
              <a:rPr lang="en-GB" sz="1700">
                <a:solidFill>
                  <a:schemeClr val="dk1"/>
                </a:solidFill>
              </a:rPr>
              <a:t>The writing of LR is vital as helps students to identify gaps in the area of their topic.</a:t>
            </a:r>
            <a:r>
              <a:rPr lang="en-GB" sz="1700">
                <a:solidFill>
                  <a:schemeClr val="dk1"/>
                </a:solidFill>
              </a:rPr>
              <a:t> 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128" name="Google Shape;128;p15"/>
          <p:cNvSpPr txBox="1"/>
          <p:nvPr/>
        </p:nvSpPr>
        <p:spPr>
          <a:xfrm>
            <a:off x="1253623" y="692538"/>
            <a:ext cx="5632500" cy="15237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FFFF"/>
                </a:solidFill>
              </a:rPr>
              <a:t>Why Literature Review Is Important For Dissertation Or Research Paper? </a:t>
            </a:r>
            <a:endParaRPr sz="100">
              <a:solidFill>
                <a:srgbClr val="FFFFFF"/>
              </a:solidFill>
            </a:endParaRPr>
          </a:p>
        </p:txBody>
      </p:sp>
      <p:pic>
        <p:nvPicPr>
          <p:cNvPr id="129" name="Google Shape;129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3788461">
            <a:off x="6545966" y="4342656"/>
            <a:ext cx="830519" cy="849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999050" y="3985645"/>
            <a:ext cx="1002051" cy="978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6"/>
          <p:cNvSpPr/>
          <p:nvPr/>
        </p:nvSpPr>
        <p:spPr>
          <a:xfrm rot="-6596014">
            <a:off x="-1794404" y="2134400"/>
            <a:ext cx="1037455" cy="1037455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6"/>
          <p:cNvSpPr/>
          <p:nvPr/>
        </p:nvSpPr>
        <p:spPr>
          <a:xfrm rot="-6599135">
            <a:off x="-849191" y="1450070"/>
            <a:ext cx="592480" cy="592480"/>
          </a:xfrm>
          <a:prstGeom prst="ellipse">
            <a:avLst/>
          </a:prstGeom>
          <a:solidFill>
            <a:srgbClr val="1155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6"/>
          <p:cNvSpPr/>
          <p:nvPr/>
        </p:nvSpPr>
        <p:spPr>
          <a:xfrm>
            <a:off x="2590350" y="4575400"/>
            <a:ext cx="1146900" cy="1173600"/>
          </a:xfrm>
          <a:prstGeom prst="ellipse">
            <a:avLst/>
          </a:prstGeom>
          <a:solidFill>
            <a:srgbClr val="073763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/>
          </a:p>
        </p:txBody>
      </p:sp>
      <p:sp>
        <p:nvSpPr>
          <p:cNvPr id="138" name="Google Shape;138;p16"/>
          <p:cNvSpPr/>
          <p:nvPr/>
        </p:nvSpPr>
        <p:spPr>
          <a:xfrm>
            <a:off x="6848050" y="-306825"/>
            <a:ext cx="1914900" cy="1914900"/>
          </a:xfrm>
          <a:prstGeom prst="donut">
            <a:avLst>
              <a:gd fmla="val 25000" name="adj"/>
            </a:avLst>
          </a:prstGeom>
          <a:solidFill>
            <a:srgbClr val="1C4587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9" name="Google Shape;139;p16"/>
          <p:cNvPicPr preferRelativeResize="0"/>
          <p:nvPr/>
        </p:nvPicPr>
        <p:blipFill rotWithShape="1">
          <a:blip r:embed="rId3">
            <a:alphaModFix/>
          </a:blip>
          <a:srcRect b="0" l="0" r="24282" t="0"/>
          <a:stretch/>
        </p:blipFill>
        <p:spPr>
          <a:xfrm flipH="1" rot="3133154">
            <a:off x="3429122" y="4397155"/>
            <a:ext cx="870083" cy="499191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6"/>
          <p:cNvSpPr txBox="1"/>
          <p:nvPr/>
        </p:nvSpPr>
        <p:spPr>
          <a:xfrm rot="279706">
            <a:off x="-225621" y="1956358"/>
            <a:ext cx="686571" cy="10928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900">
                <a:solidFill>
                  <a:srgbClr val="CC0000"/>
                </a:solidFill>
              </a:rPr>
              <a:t>?</a:t>
            </a:r>
            <a:endParaRPr sz="5900">
              <a:solidFill>
                <a:srgbClr val="CC0000"/>
              </a:solidFill>
            </a:endParaRPr>
          </a:p>
        </p:txBody>
      </p:sp>
      <p:pic>
        <p:nvPicPr>
          <p:cNvPr id="141" name="Google Shape;14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558600" y="3824869"/>
            <a:ext cx="1146750" cy="1173581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6"/>
          <p:cNvSpPr txBox="1"/>
          <p:nvPr/>
        </p:nvSpPr>
        <p:spPr>
          <a:xfrm flipH="1" rot="-1876488">
            <a:off x="679126" y="3449555"/>
            <a:ext cx="379086" cy="11080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073763"/>
                </a:solidFill>
              </a:rPr>
              <a:t>!</a:t>
            </a:r>
            <a:endParaRPr sz="6000">
              <a:solidFill>
                <a:srgbClr val="073763"/>
              </a:solidFill>
            </a:endParaRPr>
          </a:p>
        </p:txBody>
      </p:sp>
      <p:sp>
        <p:nvSpPr>
          <p:cNvPr id="143" name="Google Shape;143;p16"/>
          <p:cNvSpPr/>
          <p:nvPr/>
        </p:nvSpPr>
        <p:spPr>
          <a:xfrm rot="-6598506">
            <a:off x="-122541" y="-54993"/>
            <a:ext cx="367083" cy="365187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6"/>
          <p:cNvSpPr/>
          <p:nvPr/>
        </p:nvSpPr>
        <p:spPr>
          <a:xfrm rot="-6598254">
            <a:off x="356866" y="1585673"/>
            <a:ext cx="481345" cy="468248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6"/>
          <p:cNvSpPr txBox="1"/>
          <p:nvPr/>
        </p:nvSpPr>
        <p:spPr>
          <a:xfrm rot="994192">
            <a:off x="8119919" y="3372850"/>
            <a:ext cx="521768" cy="9233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073763"/>
                </a:solidFill>
              </a:rPr>
              <a:t>!</a:t>
            </a:r>
            <a:endParaRPr/>
          </a:p>
        </p:txBody>
      </p:sp>
      <p:sp>
        <p:nvSpPr>
          <p:cNvPr id="146" name="Google Shape;146;p16"/>
          <p:cNvSpPr/>
          <p:nvPr/>
        </p:nvSpPr>
        <p:spPr>
          <a:xfrm rot="-6598088">
            <a:off x="8725498" y="265623"/>
            <a:ext cx="294292" cy="263356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7" name="Google Shape;147;p16"/>
          <p:cNvPicPr preferRelativeResize="0"/>
          <p:nvPr/>
        </p:nvPicPr>
        <p:blipFill rotWithShape="1">
          <a:blip r:embed="rId3">
            <a:alphaModFix/>
          </a:blip>
          <a:srcRect b="0" l="0" r="5829" t="0"/>
          <a:stretch/>
        </p:blipFill>
        <p:spPr>
          <a:xfrm rot="7906388">
            <a:off x="8240897" y="1225600"/>
            <a:ext cx="991906" cy="45757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6"/>
          <p:cNvSpPr/>
          <p:nvPr/>
        </p:nvSpPr>
        <p:spPr>
          <a:xfrm rot="-6597214">
            <a:off x="1365520" y="4749681"/>
            <a:ext cx="447461" cy="468632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9" name="Google Shape;14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302271">
            <a:off x="3754175" y="-344152"/>
            <a:ext cx="631400" cy="675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6"/>
          <p:cNvSpPr txBox="1"/>
          <p:nvPr/>
        </p:nvSpPr>
        <p:spPr>
          <a:xfrm rot="3886993">
            <a:off x="2317913" y="-459"/>
            <a:ext cx="701336" cy="11082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CC0000"/>
                </a:solidFill>
              </a:rPr>
              <a:t>!</a:t>
            </a:r>
            <a:endParaRPr sz="2600">
              <a:solidFill>
                <a:srgbClr val="CC0000"/>
              </a:solidFill>
            </a:endParaRPr>
          </a:p>
        </p:txBody>
      </p:sp>
      <p:pic>
        <p:nvPicPr>
          <p:cNvPr id="151" name="Google Shape;151;p16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295300" y="189275"/>
            <a:ext cx="1146750" cy="92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6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5532100" y="4730244"/>
            <a:ext cx="759000" cy="610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6"/>
          <p:cNvPicPr preferRelativeResize="0"/>
          <p:nvPr/>
        </p:nvPicPr>
        <p:blipFill rotWithShape="1">
          <a:blip r:embed="rId7">
            <a:alphaModFix/>
          </a:blip>
          <a:srcRect b="0" l="0" r="1671" t="10080"/>
          <a:stretch/>
        </p:blipFill>
        <p:spPr>
          <a:xfrm>
            <a:off x="7930938" y="2536513"/>
            <a:ext cx="899700" cy="675569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6"/>
          <p:cNvSpPr txBox="1"/>
          <p:nvPr/>
        </p:nvSpPr>
        <p:spPr>
          <a:xfrm>
            <a:off x="1213913" y="1887238"/>
            <a:ext cx="68280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b="1" lang="en-GB" sz="1700">
                <a:solidFill>
                  <a:schemeClr val="dk1"/>
                </a:solidFill>
              </a:rPr>
              <a:t>Introduction:</a:t>
            </a:r>
            <a:r>
              <a:rPr lang="en-GB" sz="1700">
                <a:solidFill>
                  <a:schemeClr val="dk1"/>
                </a:solidFill>
              </a:rPr>
              <a:t> Under this part of LR, the author of the thesis makes sure to provide a quick idea related to the topic.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b="1" lang="en-GB" sz="1700">
                <a:solidFill>
                  <a:schemeClr val="dk1"/>
                </a:solidFill>
              </a:rPr>
              <a:t>Body:</a:t>
            </a:r>
            <a:r>
              <a:rPr lang="en-GB" sz="1700">
                <a:solidFill>
                  <a:schemeClr val="dk1"/>
                </a:solidFill>
              </a:rPr>
              <a:t> This part of the LR is pertained with discussions obtained from various 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b="1" lang="en-GB" sz="1700">
                <a:solidFill>
                  <a:schemeClr val="dk1"/>
                </a:solidFill>
              </a:rPr>
              <a:t>Conclusion:</a:t>
            </a:r>
            <a:r>
              <a:rPr lang="en-GB" sz="1700">
                <a:solidFill>
                  <a:schemeClr val="dk1"/>
                </a:solidFill>
              </a:rPr>
              <a:t> effective summarising the main points from the literature.</a:t>
            </a:r>
            <a:endParaRPr sz="1700">
              <a:solidFill>
                <a:srgbClr val="073763"/>
              </a:solidFill>
            </a:endParaRPr>
          </a:p>
        </p:txBody>
      </p:sp>
      <p:sp>
        <p:nvSpPr>
          <p:cNvPr id="155" name="Google Shape;155;p16"/>
          <p:cNvSpPr txBox="1"/>
          <p:nvPr/>
        </p:nvSpPr>
        <p:spPr>
          <a:xfrm>
            <a:off x="1532362" y="735450"/>
            <a:ext cx="5225400" cy="10773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FFFF"/>
                </a:solidFill>
              </a:rPr>
              <a:t>What is the Structure of a Literature Review?</a:t>
            </a:r>
            <a:r>
              <a:rPr b="1" lang="en-GB" sz="2900">
                <a:solidFill>
                  <a:srgbClr val="FFFFFF"/>
                </a:solidFill>
              </a:rPr>
              <a:t> </a:t>
            </a:r>
            <a:endParaRPr sz="100">
              <a:solidFill>
                <a:srgbClr val="FFFFFF"/>
              </a:solidFill>
            </a:endParaRPr>
          </a:p>
        </p:txBody>
      </p:sp>
      <p:sp>
        <p:nvSpPr>
          <p:cNvPr id="156" name="Google Shape;156;p16"/>
          <p:cNvSpPr/>
          <p:nvPr/>
        </p:nvSpPr>
        <p:spPr>
          <a:xfrm rot="-6597214">
            <a:off x="1365520" y="4749681"/>
            <a:ext cx="447461" cy="468632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 rot="-6596854">
            <a:off x="9983683" y="3055151"/>
            <a:ext cx="826591" cy="827847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8" name="Google Shape;158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3788461">
            <a:off x="6545966" y="4342656"/>
            <a:ext cx="830519" cy="849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999050" y="3985645"/>
            <a:ext cx="1002051" cy="978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7"/>
          <p:cNvSpPr/>
          <p:nvPr/>
        </p:nvSpPr>
        <p:spPr>
          <a:xfrm rot="-6596014">
            <a:off x="-1794404" y="2134400"/>
            <a:ext cx="1037455" cy="1037455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7"/>
          <p:cNvSpPr/>
          <p:nvPr/>
        </p:nvSpPr>
        <p:spPr>
          <a:xfrm rot="-6599135">
            <a:off x="-849191" y="1450070"/>
            <a:ext cx="592480" cy="592480"/>
          </a:xfrm>
          <a:prstGeom prst="ellipse">
            <a:avLst/>
          </a:prstGeom>
          <a:solidFill>
            <a:srgbClr val="1155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7"/>
          <p:cNvSpPr/>
          <p:nvPr/>
        </p:nvSpPr>
        <p:spPr>
          <a:xfrm>
            <a:off x="2590350" y="4575400"/>
            <a:ext cx="1146900" cy="1173600"/>
          </a:xfrm>
          <a:prstGeom prst="ellipse">
            <a:avLst/>
          </a:prstGeom>
          <a:solidFill>
            <a:srgbClr val="073763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/>
          </a:p>
        </p:txBody>
      </p:sp>
      <p:sp>
        <p:nvSpPr>
          <p:cNvPr id="167" name="Google Shape;167;p17"/>
          <p:cNvSpPr/>
          <p:nvPr/>
        </p:nvSpPr>
        <p:spPr>
          <a:xfrm>
            <a:off x="6467050" y="-306825"/>
            <a:ext cx="1914900" cy="1914900"/>
          </a:xfrm>
          <a:prstGeom prst="donut">
            <a:avLst>
              <a:gd fmla="val 25000" name="adj"/>
            </a:avLst>
          </a:prstGeom>
          <a:solidFill>
            <a:srgbClr val="1C4587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17"/>
          <p:cNvPicPr preferRelativeResize="0"/>
          <p:nvPr/>
        </p:nvPicPr>
        <p:blipFill rotWithShape="1">
          <a:blip r:embed="rId3">
            <a:alphaModFix/>
          </a:blip>
          <a:srcRect b="0" l="0" r="24282" t="0"/>
          <a:stretch/>
        </p:blipFill>
        <p:spPr>
          <a:xfrm flipH="1" rot="3133154">
            <a:off x="3429122" y="4397155"/>
            <a:ext cx="870083" cy="499191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17"/>
          <p:cNvSpPr txBox="1"/>
          <p:nvPr/>
        </p:nvSpPr>
        <p:spPr>
          <a:xfrm rot="279706">
            <a:off x="-225621" y="1956358"/>
            <a:ext cx="686571" cy="10928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900">
                <a:solidFill>
                  <a:srgbClr val="CC0000"/>
                </a:solidFill>
              </a:rPr>
              <a:t>?</a:t>
            </a:r>
            <a:endParaRPr sz="5900">
              <a:solidFill>
                <a:srgbClr val="CC0000"/>
              </a:solidFill>
            </a:endParaRPr>
          </a:p>
        </p:txBody>
      </p:sp>
      <p:pic>
        <p:nvPicPr>
          <p:cNvPr id="170" name="Google Shape;17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558600" y="3824869"/>
            <a:ext cx="1146750" cy="1173581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7"/>
          <p:cNvSpPr txBox="1"/>
          <p:nvPr/>
        </p:nvSpPr>
        <p:spPr>
          <a:xfrm flipH="1" rot="-1876488">
            <a:off x="679126" y="3449555"/>
            <a:ext cx="379086" cy="11080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073763"/>
                </a:solidFill>
              </a:rPr>
              <a:t>!</a:t>
            </a:r>
            <a:endParaRPr sz="6000">
              <a:solidFill>
                <a:srgbClr val="073763"/>
              </a:solidFill>
            </a:endParaRPr>
          </a:p>
        </p:txBody>
      </p:sp>
      <p:sp>
        <p:nvSpPr>
          <p:cNvPr id="172" name="Google Shape;172;p17"/>
          <p:cNvSpPr/>
          <p:nvPr/>
        </p:nvSpPr>
        <p:spPr>
          <a:xfrm rot="-6598506">
            <a:off x="-122541" y="-54993"/>
            <a:ext cx="367083" cy="365187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7"/>
          <p:cNvSpPr/>
          <p:nvPr/>
        </p:nvSpPr>
        <p:spPr>
          <a:xfrm rot="-6598254">
            <a:off x="356866" y="1585673"/>
            <a:ext cx="481345" cy="468248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7"/>
          <p:cNvSpPr txBox="1"/>
          <p:nvPr/>
        </p:nvSpPr>
        <p:spPr>
          <a:xfrm rot="994192">
            <a:off x="8119919" y="3372850"/>
            <a:ext cx="521768" cy="9233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073763"/>
                </a:solidFill>
              </a:rPr>
              <a:t>!</a:t>
            </a:r>
            <a:endParaRPr/>
          </a:p>
        </p:txBody>
      </p:sp>
      <p:sp>
        <p:nvSpPr>
          <p:cNvPr id="175" name="Google Shape;175;p17"/>
          <p:cNvSpPr/>
          <p:nvPr/>
        </p:nvSpPr>
        <p:spPr>
          <a:xfrm rot="-6598088">
            <a:off x="8801698" y="189423"/>
            <a:ext cx="294292" cy="263356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6" name="Google Shape;176;p17"/>
          <p:cNvPicPr preferRelativeResize="0"/>
          <p:nvPr/>
        </p:nvPicPr>
        <p:blipFill rotWithShape="1">
          <a:blip r:embed="rId3">
            <a:alphaModFix/>
          </a:blip>
          <a:srcRect b="0" l="0" r="5829" t="0"/>
          <a:stretch/>
        </p:blipFill>
        <p:spPr>
          <a:xfrm rot="6622432">
            <a:off x="8088497" y="920800"/>
            <a:ext cx="991906" cy="457575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7"/>
          <p:cNvSpPr/>
          <p:nvPr/>
        </p:nvSpPr>
        <p:spPr>
          <a:xfrm rot="-6597214">
            <a:off x="1365520" y="4749681"/>
            <a:ext cx="447461" cy="468632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8" name="Google Shape;17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302271">
            <a:off x="3754175" y="-344152"/>
            <a:ext cx="631400" cy="675475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17"/>
          <p:cNvSpPr txBox="1"/>
          <p:nvPr/>
        </p:nvSpPr>
        <p:spPr>
          <a:xfrm rot="3886993">
            <a:off x="2317913" y="-459"/>
            <a:ext cx="701336" cy="11082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CC0000"/>
                </a:solidFill>
              </a:rPr>
              <a:t>!</a:t>
            </a:r>
            <a:endParaRPr sz="2600">
              <a:solidFill>
                <a:srgbClr val="CC0000"/>
              </a:solidFill>
            </a:endParaRPr>
          </a:p>
        </p:txBody>
      </p:sp>
      <p:pic>
        <p:nvPicPr>
          <p:cNvPr id="180" name="Google Shape;180;p17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295300" y="189275"/>
            <a:ext cx="1146750" cy="92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17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5532100" y="4730244"/>
            <a:ext cx="759000" cy="610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7"/>
          <p:cNvPicPr preferRelativeResize="0"/>
          <p:nvPr/>
        </p:nvPicPr>
        <p:blipFill rotWithShape="1">
          <a:blip r:embed="rId7">
            <a:alphaModFix/>
          </a:blip>
          <a:srcRect b="0" l="0" r="1671" t="10080"/>
          <a:stretch/>
        </p:blipFill>
        <p:spPr>
          <a:xfrm>
            <a:off x="7930938" y="2536513"/>
            <a:ext cx="899700" cy="675569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7"/>
          <p:cNvSpPr txBox="1"/>
          <p:nvPr/>
        </p:nvSpPr>
        <p:spPr>
          <a:xfrm>
            <a:off x="1001363" y="1818338"/>
            <a:ext cx="6828000" cy="22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❖"/>
            </a:pPr>
            <a:r>
              <a:rPr b="1" lang="en-GB" sz="1700">
                <a:solidFill>
                  <a:schemeClr val="dk1"/>
                </a:solidFill>
              </a:rPr>
              <a:t>Step 1:</a:t>
            </a:r>
            <a:r>
              <a:rPr lang="en-GB" sz="1700">
                <a:solidFill>
                  <a:schemeClr val="dk1"/>
                </a:solidFill>
              </a:rPr>
              <a:t> </a:t>
            </a:r>
            <a:r>
              <a:rPr i="1" lang="en-GB" sz="1700">
                <a:solidFill>
                  <a:schemeClr val="dk1"/>
                </a:solidFill>
              </a:rPr>
              <a:t>Search for the right literature </a:t>
            </a:r>
            <a:endParaRPr i="1" sz="17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chemeClr val="dk1"/>
                </a:solidFill>
              </a:rPr>
              <a:t>Before you start searching for literature, you need to make a clear characterisation. </a:t>
            </a:r>
            <a:endParaRPr sz="17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❖"/>
            </a:pPr>
            <a:r>
              <a:rPr b="1" lang="en-GB" sz="1700">
                <a:solidFill>
                  <a:schemeClr val="dk1"/>
                </a:solidFill>
              </a:rPr>
              <a:t>Step 2:</a:t>
            </a:r>
            <a:r>
              <a:rPr lang="en-GB" sz="1700">
                <a:solidFill>
                  <a:schemeClr val="dk1"/>
                </a:solidFill>
              </a:rPr>
              <a:t> </a:t>
            </a:r>
            <a:r>
              <a:rPr i="1" lang="en-GB" sz="1700">
                <a:solidFill>
                  <a:schemeClr val="dk1"/>
                </a:solidFill>
              </a:rPr>
              <a:t>Evaluation and selection of material</a:t>
            </a:r>
            <a:r>
              <a:rPr lang="en-GB" sz="1700">
                <a:solidFill>
                  <a:schemeClr val="dk1"/>
                </a:solidFill>
              </a:rPr>
              <a:t> </a:t>
            </a:r>
            <a:endParaRPr sz="17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chemeClr val="dk1"/>
                </a:solidFill>
              </a:rPr>
              <a:t>Make sure that the material you use is reliable and that you have read all the important studies and key assumptions in the field.</a:t>
            </a:r>
            <a:endParaRPr sz="1700">
              <a:solidFill>
                <a:srgbClr val="073763"/>
              </a:solidFill>
            </a:endParaRPr>
          </a:p>
        </p:txBody>
      </p:sp>
      <p:sp>
        <p:nvSpPr>
          <p:cNvPr id="184" name="Google Shape;184;p17"/>
          <p:cNvSpPr/>
          <p:nvPr/>
        </p:nvSpPr>
        <p:spPr>
          <a:xfrm rot="-6598088">
            <a:off x="1764748" y="346223"/>
            <a:ext cx="294292" cy="263356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5" name="Google Shape;185;p17"/>
          <p:cNvPicPr preferRelativeResize="0"/>
          <p:nvPr/>
        </p:nvPicPr>
        <p:blipFill rotWithShape="1">
          <a:blip r:embed="rId3">
            <a:alphaModFix/>
          </a:blip>
          <a:srcRect b="0" l="0" r="24282" t="0"/>
          <a:stretch/>
        </p:blipFill>
        <p:spPr>
          <a:xfrm flipH="1" rot="-5742319">
            <a:off x="5762422" y="502705"/>
            <a:ext cx="870083" cy="499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3788461">
            <a:off x="6545966" y="4342656"/>
            <a:ext cx="830519" cy="849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999050" y="3985645"/>
            <a:ext cx="1002051" cy="978904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17"/>
          <p:cNvSpPr txBox="1"/>
          <p:nvPr/>
        </p:nvSpPr>
        <p:spPr>
          <a:xfrm>
            <a:off x="1477126" y="661200"/>
            <a:ext cx="5185500" cy="10773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FFFF"/>
                </a:solidFill>
              </a:rPr>
              <a:t>How To Write A Literature Review?</a:t>
            </a:r>
            <a:endParaRPr sz="1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8"/>
          <p:cNvSpPr/>
          <p:nvPr/>
        </p:nvSpPr>
        <p:spPr>
          <a:xfrm rot="-6596014">
            <a:off x="-1794404" y="2134400"/>
            <a:ext cx="1037455" cy="1037455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8"/>
          <p:cNvSpPr/>
          <p:nvPr/>
        </p:nvSpPr>
        <p:spPr>
          <a:xfrm rot="-6599135">
            <a:off x="-849191" y="1450070"/>
            <a:ext cx="592480" cy="592480"/>
          </a:xfrm>
          <a:prstGeom prst="ellipse">
            <a:avLst/>
          </a:prstGeom>
          <a:solidFill>
            <a:srgbClr val="1155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8"/>
          <p:cNvSpPr/>
          <p:nvPr/>
        </p:nvSpPr>
        <p:spPr>
          <a:xfrm>
            <a:off x="2590350" y="4575400"/>
            <a:ext cx="1146900" cy="1173600"/>
          </a:xfrm>
          <a:prstGeom prst="ellipse">
            <a:avLst/>
          </a:prstGeom>
          <a:solidFill>
            <a:srgbClr val="073763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/>
          </a:p>
        </p:txBody>
      </p:sp>
      <p:sp>
        <p:nvSpPr>
          <p:cNvPr id="196" name="Google Shape;196;p18"/>
          <p:cNvSpPr/>
          <p:nvPr/>
        </p:nvSpPr>
        <p:spPr>
          <a:xfrm>
            <a:off x="6467050" y="-306825"/>
            <a:ext cx="1914900" cy="1914900"/>
          </a:xfrm>
          <a:prstGeom prst="donut">
            <a:avLst>
              <a:gd fmla="val 25000" name="adj"/>
            </a:avLst>
          </a:prstGeom>
          <a:solidFill>
            <a:srgbClr val="1C4587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7" name="Google Shape;197;p18"/>
          <p:cNvPicPr preferRelativeResize="0"/>
          <p:nvPr/>
        </p:nvPicPr>
        <p:blipFill rotWithShape="1">
          <a:blip r:embed="rId3">
            <a:alphaModFix/>
          </a:blip>
          <a:srcRect b="0" l="0" r="24282" t="0"/>
          <a:stretch/>
        </p:blipFill>
        <p:spPr>
          <a:xfrm flipH="1" rot="3133154">
            <a:off x="3429122" y="4397155"/>
            <a:ext cx="870083" cy="499191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18"/>
          <p:cNvSpPr txBox="1"/>
          <p:nvPr/>
        </p:nvSpPr>
        <p:spPr>
          <a:xfrm rot="279706">
            <a:off x="-225621" y="1956358"/>
            <a:ext cx="686571" cy="10928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900">
                <a:solidFill>
                  <a:srgbClr val="CC0000"/>
                </a:solidFill>
              </a:rPr>
              <a:t>?</a:t>
            </a:r>
            <a:endParaRPr sz="5900">
              <a:solidFill>
                <a:srgbClr val="CC0000"/>
              </a:solidFill>
            </a:endParaRPr>
          </a:p>
        </p:txBody>
      </p:sp>
      <p:pic>
        <p:nvPicPr>
          <p:cNvPr id="199" name="Google Shape;199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558600" y="3824869"/>
            <a:ext cx="1146750" cy="1173581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8"/>
          <p:cNvSpPr txBox="1"/>
          <p:nvPr/>
        </p:nvSpPr>
        <p:spPr>
          <a:xfrm flipH="1" rot="-1876488">
            <a:off x="679126" y="3449555"/>
            <a:ext cx="379086" cy="11080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073763"/>
                </a:solidFill>
              </a:rPr>
              <a:t>!</a:t>
            </a:r>
            <a:endParaRPr sz="6000">
              <a:solidFill>
                <a:srgbClr val="073763"/>
              </a:solidFill>
            </a:endParaRPr>
          </a:p>
        </p:txBody>
      </p:sp>
      <p:sp>
        <p:nvSpPr>
          <p:cNvPr id="201" name="Google Shape;201;p18"/>
          <p:cNvSpPr/>
          <p:nvPr/>
        </p:nvSpPr>
        <p:spPr>
          <a:xfrm rot="-6598506">
            <a:off x="-122541" y="-54993"/>
            <a:ext cx="367083" cy="365187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8"/>
          <p:cNvSpPr/>
          <p:nvPr/>
        </p:nvSpPr>
        <p:spPr>
          <a:xfrm rot="-6598254">
            <a:off x="356866" y="1585673"/>
            <a:ext cx="481345" cy="468248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8"/>
          <p:cNvSpPr txBox="1"/>
          <p:nvPr/>
        </p:nvSpPr>
        <p:spPr>
          <a:xfrm rot="994192">
            <a:off x="8119919" y="3372850"/>
            <a:ext cx="521768" cy="9233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073763"/>
                </a:solidFill>
              </a:rPr>
              <a:t>!</a:t>
            </a:r>
            <a:endParaRPr/>
          </a:p>
        </p:txBody>
      </p:sp>
      <p:sp>
        <p:nvSpPr>
          <p:cNvPr id="204" name="Google Shape;204;p18"/>
          <p:cNvSpPr/>
          <p:nvPr/>
        </p:nvSpPr>
        <p:spPr>
          <a:xfrm rot="-6598088">
            <a:off x="8801698" y="189423"/>
            <a:ext cx="294292" cy="263356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5" name="Google Shape;205;p18"/>
          <p:cNvPicPr preferRelativeResize="0"/>
          <p:nvPr/>
        </p:nvPicPr>
        <p:blipFill rotWithShape="1">
          <a:blip r:embed="rId3">
            <a:alphaModFix/>
          </a:blip>
          <a:srcRect b="0" l="0" r="5829" t="0"/>
          <a:stretch/>
        </p:blipFill>
        <p:spPr>
          <a:xfrm rot="6622432">
            <a:off x="8088497" y="920800"/>
            <a:ext cx="991906" cy="457575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18"/>
          <p:cNvSpPr/>
          <p:nvPr/>
        </p:nvSpPr>
        <p:spPr>
          <a:xfrm rot="-6597214">
            <a:off x="1365520" y="4749681"/>
            <a:ext cx="447461" cy="468632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7" name="Google Shape;20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302271">
            <a:off x="3754175" y="-344152"/>
            <a:ext cx="631400" cy="675475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18"/>
          <p:cNvSpPr txBox="1"/>
          <p:nvPr/>
        </p:nvSpPr>
        <p:spPr>
          <a:xfrm rot="3886993">
            <a:off x="2317913" y="-459"/>
            <a:ext cx="701336" cy="11082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CC0000"/>
                </a:solidFill>
              </a:rPr>
              <a:t>!</a:t>
            </a:r>
            <a:endParaRPr sz="2600">
              <a:solidFill>
                <a:srgbClr val="CC0000"/>
              </a:solidFill>
            </a:endParaRPr>
          </a:p>
        </p:txBody>
      </p:sp>
      <p:pic>
        <p:nvPicPr>
          <p:cNvPr id="209" name="Google Shape;209;p18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295300" y="189275"/>
            <a:ext cx="1146750" cy="92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18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5532100" y="4730244"/>
            <a:ext cx="759000" cy="610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18"/>
          <p:cNvPicPr preferRelativeResize="0"/>
          <p:nvPr/>
        </p:nvPicPr>
        <p:blipFill rotWithShape="1">
          <a:blip r:embed="rId7">
            <a:alphaModFix/>
          </a:blip>
          <a:srcRect b="0" l="0" r="1671" t="10080"/>
          <a:stretch/>
        </p:blipFill>
        <p:spPr>
          <a:xfrm>
            <a:off x="7930938" y="2536513"/>
            <a:ext cx="899700" cy="675569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18"/>
          <p:cNvSpPr txBox="1"/>
          <p:nvPr/>
        </p:nvSpPr>
        <p:spPr>
          <a:xfrm>
            <a:off x="879601" y="1818700"/>
            <a:ext cx="7119600" cy="3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❖"/>
            </a:pPr>
            <a:r>
              <a:rPr b="1" lang="en-GB" sz="1700">
                <a:solidFill>
                  <a:schemeClr val="dk1"/>
                </a:solidFill>
              </a:rPr>
              <a:t>Step 3: </a:t>
            </a:r>
            <a:r>
              <a:rPr i="1" lang="en-GB" sz="1700">
                <a:solidFill>
                  <a:schemeClr val="dk1"/>
                </a:solidFill>
              </a:rPr>
              <a:t>Identify themes, topics and gaps. </a:t>
            </a:r>
            <a:endParaRPr i="1" sz="17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700">
                <a:solidFill>
                  <a:schemeClr val="dk1"/>
                </a:solidFill>
              </a:rPr>
              <a:t>look for trends and patterns (principles, strategies, results), themes, arguments, logical conflicts and inconsistencies, key distributions and gaps.</a:t>
            </a:r>
            <a:endParaRPr sz="17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❖"/>
            </a:pPr>
            <a:r>
              <a:rPr b="1" lang="en-GB" sz="1700">
                <a:solidFill>
                  <a:schemeClr val="dk1"/>
                </a:solidFill>
              </a:rPr>
              <a:t>Step 4: </a:t>
            </a:r>
            <a:r>
              <a:rPr i="1" lang="en-GB" sz="1700">
                <a:solidFill>
                  <a:schemeClr val="dk1"/>
                </a:solidFill>
              </a:rPr>
              <a:t>Deciding on the structure of the literature review</a:t>
            </a:r>
            <a:r>
              <a:rPr b="1" lang="en-GB" sz="1700">
                <a:solidFill>
                  <a:schemeClr val="dk1"/>
                </a:solidFill>
              </a:rPr>
              <a:t> </a:t>
            </a:r>
            <a:endParaRPr b="1" sz="17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700">
                <a:solidFill>
                  <a:schemeClr val="dk1"/>
                </a:solidFill>
              </a:rPr>
              <a:t>Depending on the purpose of your literature review, you can combine some of the methods such as Chronological, thematic, etc. </a:t>
            </a:r>
            <a:r>
              <a:rPr b="1" lang="en-GB" sz="1700">
                <a:solidFill>
                  <a:schemeClr val="dk1"/>
                </a:solidFill>
              </a:rPr>
              <a:t> </a:t>
            </a:r>
            <a:endParaRPr b="1" sz="17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dk1"/>
              </a:solidFill>
            </a:endParaRPr>
          </a:p>
        </p:txBody>
      </p:sp>
      <p:sp>
        <p:nvSpPr>
          <p:cNvPr id="213" name="Google Shape;213;p18"/>
          <p:cNvSpPr/>
          <p:nvPr/>
        </p:nvSpPr>
        <p:spPr>
          <a:xfrm rot="-6598088">
            <a:off x="1764748" y="346223"/>
            <a:ext cx="294292" cy="263356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4" name="Google Shape;214;p18"/>
          <p:cNvPicPr preferRelativeResize="0"/>
          <p:nvPr/>
        </p:nvPicPr>
        <p:blipFill rotWithShape="1">
          <a:blip r:embed="rId3">
            <a:alphaModFix/>
          </a:blip>
          <a:srcRect b="0" l="0" r="24282" t="0"/>
          <a:stretch/>
        </p:blipFill>
        <p:spPr>
          <a:xfrm flipH="1" rot="-5742319">
            <a:off x="5762422" y="502705"/>
            <a:ext cx="870083" cy="499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3788461">
            <a:off x="6545966" y="4342656"/>
            <a:ext cx="830519" cy="849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999050" y="3985645"/>
            <a:ext cx="1002051" cy="978904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8"/>
          <p:cNvSpPr txBox="1"/>
          <p:nvPr/>
        </p:nvSpPr>
        <p:spPr>
          <a:xfrm>
            <a:off x="1419251" y="610938"/>
            <a:ext cx="5185500" cy="10773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FFFF"/>
                </a:solidFill>
              </a:rPr>
              <a:t>How To Write A Literature Review?</a:t>
            </a:r>
            <a:endParaRPr sz="1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9"/>
          <p:cNvSpPr/>
          <p:nvPr/>
        </p:nvSpPr>
        <p:spPr>
          <a:xfrm rot="-6596014">
            <a:off x="-1794404" y="2134400"/>
            <a:ext cx="1037455" cy="1037455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9"/>
          <p:cNvSpPr/>
          <p:nvPr/>
        </p:nvSpPr>
        <p:spPr>
          <a:xfrm rot="-6599135">
            <a:off x="-849191" y="1450070"/>
            <a:ext cx="592480" cy="592480"/>
          </a:xfrm>
          <a:prstGeom prst="ellipse">
            <a:avLst/>
          </a:prstGeom>
          <a:solidFill>
            <a:srgbClr val="1155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9"/>
          <p:cNvSpPr/>
          <p:nvPr/>
        </p:nvSpPr>
        <p:spPr>
          <a:xfrm>
            <a:off x="2590350" y="4575400"/>
            <a:ext cx="1146900" cy="1173600"/>
          </a:xfrm>
          <a:prstGeom prst="ellipse">
            <a:avLst/>
          </a:prstGeom>
          <a:solidFill>
            <a:srgbClr val="073763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/>
          </a:p>
        </p:txBody>
      </p:sp>
      <p:sp>
        <p:nvSpPr>
          <p:cNvPr id="225" name="Google Shape;225;p19"/>
          <p:cNvSpPr/>
          <p:nvPr/>
        </p:nvSpPr>
        <p:spPr>
          <a:xfrm>
            <a:off x="6848050" y="-306825"/>
            <a:ext cx="1914900" cy="1914900"/>
          </a:xfrm>
          <a:prstGeom prst="donut">
            <a:avLst>
              <a:gd fmla="val 25000" name="adj"/>
            </a:avLst>
          </a:prstGeom>
          <a:solidFill>
            <a:srgbClr val="1C4587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26" name="Google Shape;226;p19"/>
          <p:cNvPicPr preferRelativeResize="0"/>
          <p:nvPr/>
        </p:nvPicPr>
        <p:blipFill rotWithShape="1">
          <a:blip r:embed="rId3">
            <a:alphaModFix/>
          </a:blip>
          <a:srcRect b="0" l="0" r="24282" t="0"/>
          <a:stretch/>
        </p:blipFill>
        <p:spPr>
          <a:xfrm flipH="1" rot="3133154">
            <a:off x="3429122" y="4397155"/>
            <a:ext cx="870083" cy="499191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19"/>
          <p:cNvSpPr txBox="1"/>
          <p:nvPr/>
        </p:nvSpPr>
        <p:spPr>
          <a:xfrm rot="279706">
            <a:off x="-225621" y="1956358"/>
            <a:ext cx="686571" cy="10928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900">
                <a:solidFill>
                  <a:srgbClr val="CC0000"/>
                </a:solidFill>
              </a:rPr>
              <a:t>?</a:t>
            </a:r>
            <a:endParaRPr sz="5900">
              <a:solidFill>
                <a:srgbClr val="CC0000"/>
              </a:solidFill>
            </a:endParaRPr>
          </a:p>
        </p:txBody>
      </p:sp>
      <p:pic>
        <p:nvPicPr>
          <p:cNvPr id="228" name="Google Shape;22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558600" y="3824869"/>
            <a:ext cx="1146750" cy="1173581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19"/>
          <p:cNvSpPr txBox="1"/>
          <p:nvPr/>
        </p:nvSpPr>
        <p:spPr>
          <a:xfrm flipH="1" rot="-1876488">
            <a:off x="91901" y="2788455"/>
            <a:ext cx="379086" cy="11080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073763"/>
                </a:solidFill>
              </a:rPr>
              <a:t>!</a:t>
            </a:r>
            <a:endParaRPr sz="6000">
              <a:solidFill>
                <a:srgbClr val="073763"/>
              </a:solidFill>
            </a:endParaRPr>
          </a:p>
        </p:txBody>
      </p:sp>
      <p:sp>
        <p:nvSpPr>
          <p:cNvPr id="230" name="Google Shape;230;p19"/>
          <p:cNvSpPr/>
          <p:nvPr/>
        </p:nvSpPr>
        <p:spPr>
          <a:xfrm rot="-6598506">
            <a:off x="-122541" y="-54993"/>
            <a:ext cx="367083" cy="365187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9"/>
          <p:cNvSpPr/>
          <p:nvPr/>
        </p:nvSpPr>
        <p:spPr>
          <a:xfrm rot="-6598254">
            <a:off x="132066" y="1286973"/>
            <a:ext cx="481345" cy="468248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9"/>
          <p:cNvSpPr txBox="1"/>
          <p:nvPr/>
        </p:nvSpPr>
        <p:spPr>
          <a:xfrm rot="994192">
            <a:off x="8119919" y="3372850"/>
            <a:ext cx="521768" cy="9233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073763"/>
                </a:solidFill>
              </a:rPr>
              <a:t>!</a:t>
            </a:r>
            <a:endParaRPr/>
          </a:p>
        </p:txBody>
      </p:sp>
      <p:sp>
        <p:nvSpPr>
          <p:cNvPr id="233" name="Google Shape;233;p19"/>
          <p:cNvSpPr/>
          <p:nvPr/>
        </p:nvSpPr>
        <p:spPr>
          <a:xfrm rot="-6598088">
            <a:off x="8725498" y="265623"/>
            <a:ext cx="294292" cy="263356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4" name="Google Shape;234;p19"/>
          <p:cNvPicPr preferRelativeResize="0"/>
          <p:nvPr/>
        </p:nvPicPr>
        <p:blipFill rotWithShape="1">
          <a:blip r:embed="rId3">
            <a:alphaModFix/>
          </a:blip>
          <a:srcRect b="0" l="0" r="5829" t="0"/>
          <a:stretch/>
        </p:blipFill>
        <p:spPr>
          <a:xfrm rot="7906388">
            <a:off x="8240897" y="1225600"/>
            <a:ext cx="991906" cy="457575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19"/>
          <p:cNvSpPr/>
          <p:nvPr/>
        </p:nvSpPr>
        <p:spPr>
          <a:xfrm rot="-6597214">
            <a:off x="1365520" y="4749681"/>
            <a:ext cx="447461" cy="468632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6" name="Google Shape;23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302271">
            <a:off x="3754175" y="-344152"/>
            <a:ext cx="631400" cy="675475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19"/>
          <p:cNvSpPr txBox="1"/>
          <p:nvPr/>
        </p:nvSpPr>
        <p:spPr>
          <a:xfrm rot="3886993">
            <a:off x="2317913" y="-459"/>
            <a:ext cx="701336" cy="11082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CC0000"/>
                </a:solidFill>
              </a:rPr>
              <a:t>!</a:t>
            </a:r>
            <a:endParaRPr sz="2600">
              <a:solidFill>
                <a:srgbClr val="CC0000"/>
              </a:solidFill>
            </a:endParaRPr>
          </a:p>
        </p:txBody>
      </p:sp>
      <p:pic>
        <p:nvPicPr>
          <p:cNvPr id="238" name="Google Shape;238;p19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295300" y="189275"/>
            <a:ext cx="1146750" cy="92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19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5532100" y="4730244"/>
            <a:ext cx="759000" cy="610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19"/>
          <p:cNvPicPr preferRelativeResize="0"/>
          <p:nvPr/>
        </p:nvPicPr>
        <p:blipFill rotWithShape="1">
          <a:blip r:embed="rId7">
            <a:alphaModFix/>
          </a:blip>
          <a:srcRect b="0" l="0" r="1671" t="10080"/>
          <a:stretch/>
        </p:blipFill>
        <p:spPr>
          <a:xfrm>
            <a:off x="8146938" y="2459075"/>
            <a:ext cx="899700" cy="675569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19"/>
          <p:cNvSpPr txBox="1"/>
          <p:nvPr/>
        </p:nvSpPr>
        <p:spPr>
          <a:xfrm>
            <a:off x="454962" y="1536650"/>
            <a:ext cx="3873000" cy="28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❖"/>
            </a:pPr>
            <a:r>
              <a:rPr b="1" lang="en-GB" sz="1700">
                <a:solidFill>
                  <a:schemeClr val="dk1"/>
                </a:solidFill>
              </a:rPr>
              <a:t>Annotated bibliography:</a:t>
            </a:r>
            <a:endParaRPr b="1" sz="17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This gives an ordered list of sources that the user can examine in more detail. 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It usually includes a brief explanation of why each source is reliable and relevant to the topic. 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242" name="Google Shape;242;p19"/>
          <p:cNvSpPr txBox="1"/>
          <p:nvPr/>
        </p:nvSpPr>
        <p:spPr>
          <a:xfrm>
            <a:off x="901124" y="510838"/>
            <a:ext cx="5963100" cy="10773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rgbClr val="FFFFFF"/>
                </a:solidFill>
              </a:rPr>
              <a:t>Literature Review VS. Annotated Bibliography</a:t>
            </a:r>
            <a:endParaRPr sz="100">
              <a:solidFill>
                <a:srgbClr val="FFFFFF"/>
              </a:solidFill>
            </a:endParaRPr>
          </a:p>
        </p:txBody>
      </p:sp>
      <p:pic>
        <p:nvPicPr>
          <p:cNvPr id="243" name="Google Shape;243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3788461">
            <a:off x="6545966" y="4342656"/>
            <a:ext cx="830519" cy="849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999050" y="3985645"/>
            <a:ext cx="1002051" cy="978904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19"/>
          <p:cNvSpPr txBox="1"/>
          <p:nvPr/>
        </p:nvSpPr>
        <p:spPr>
          <a:xfrm>
            <a:off x="4113750" y="1536650"/>
            <a:ext cx="4033200" cy="3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❖"/>
            </a:pPr>
            <a:r>
              <a:rPr b="1" lang="en-GB" sz="1700">
                <a:solidFill>
                  <a:schemeClr val="dk1"/>
                </a:solidFill>
              </a:rPr>
              <a:t>Literature review </a:t>
            </a:r>
            <a:endParaRPr b="1" sz="17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The literature review focuses on a particular topic or issue by summarising and explaining the main sources in the field. 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Different sources are included in the relevant sections of the effective outline and may be cited more than once.</a:t>
            </a:r>
            <a:endParaRPr sz="1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0"/>
          <p:cNvSpPr/>
          <p:nvPr/>
        </p:nvSpPr>
        <p:spPr>
          <a:xfrm rot="-6599135">
            <a:off x="-849191" y="1450070"/>
            <a:ext cx="592480" cy="592480"/>
          </a:xfrm>
          <a:prstGeom prst="ellipse">
            <a:avLst/>
          </a:prstGeom>
          <a:solidFill>
            <a:srgbClr val="1155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0"/>
          <p:cNvSpPr/>
          <p:nvPr/>
        </p:nvSpPr>
        <p:spPr>
          <a:xfrm rot="-6597823">
            <a:off x="2359149" y="1686794"/>
            <a:ext cx="984989" cy="1012414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0"/>
          <p:cNvSpPr/>
          <p:nvPr/>
        </p:nvSpPr>
        <p:spPr>
          <a:xfrm>
            <a:off x="3232977" y="424126"/>
            <a:ext cx="4501500" cy="4199700"/>
          </a:xfrm>
          <a:prstGeom prst="ellipse">
            <a:avLst/>
          </a:prstGeom>
          <a:solidFill>
            <a:srgbClr val="CC0000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0"/>
          <p:cNvSpPr/>
          <p:nvPr/>
        </p:nvSpPr>
        <p:spPr>
          <a:xfrm>
            <a:off x="2326400" y="3148550"/>
            <a:ext cx="1838700" cy="1773600"/>
          </a:xfrm>
          <a:prstGeom prst="ellipse">
            <a:avLst/>
          </a:prstGeom>
          <a:solidFill>
            <a:srgbClr val="073763"/>
          </a:solidFill>
          <a:ln>
            <a:noFill/>
          </a:ln>
          <a:effectLst>
            <a:outerShdw blurRad="228600" rotWithShape="0" algn="tl" dir="5400000" dist="50800">
              <a:srgbClr val="000000">
                <a:alpha val="549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/>
          </a:p>
        </p:txBody>
      </p:sp>
      <p:sp>
        <p:nvSpPr>
          <p:cNvPr id="254" name="Google Shape;254;p20"/>
          <p:cNvSpPr/>
          <p:nvPr/>
        </p:nvSpPr>
        <p:spPr>
          <a:xfrm>
            <a:off x="6783750" y="81500"/>
            <a:ext cx="1914900" cy="1914900"/>
          </a:xfrm>
          <a:prstGeom prst="donut">
            <a:avLst>
              <a:gd fmla="val 25000" name="adj"/>
            </a:avLst>
          </a:prstGeom>
          <a:solidFill>
            <a:srgbClr val="1C4587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0"/>
          <p:cNvSpPr txBox="1"/>
          <p:nvPr/>
        </p:nvSpPr>
        <p:spPr>
          <a:xfrm>
            <a:off x="2886900" y="2203013"/>
            <a:ext cx="4755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rgbClr val="FFFFFF"/>
                </a:solidFill>
              </a:rPr>
              <a:t>GOOD LUCK</a:t>
            </a:r>
            <a:endParaRPr b="1" sz="13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256" name="Google Shape;256;p20"/>
          <p:cNvPicPr preferRelativeResize="0"/>
          <p:nvPr/>
        </p:nvPicPr>
        <p:blipFill rotWithShape="1">
          <a:blip r:embed="rId3">
            <a:alphaModFix/>
          </a:blip>
          <a:srcRect b="0" l="0" r="3716" t="0"/>
          <a:stretch/>
        </p:blipFill>
        <p:spPr>
          <a:xfrm rot="-1225023">
            <a:off x="2022730" y="1290924"/>
            <a:ext cx="1014165" cy="4575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3788461">
            <a:off x="6545966" y="4342656"/>
            <a:ext cx="830519" cy="849963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20"/>
          <p:cNvSpPr txBox="1"/>
          <p:nvPr/>
        </p:nvSpPr>
        <p:spPr>
          <a:xfrm rot="279706">
            <a:off x="-225621" y="1956358"/>
            <a:ext cx="686571" cy="10928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900">
                <a:solidFill>
                  <a:srgbClr val="CC0000"/>
                </a:solidFill>
              </a:rPr>
              <a:t>?</a:t>
            </a:r>
            <a:endParaRPr sz="5900">
              <a:solidFill>
                <a:srgbClr val="CC0000"/>
              </a:solidFill>
            </a:endParaRPr>
          </a:p>
        </p:txBody>
      </p:sp>
      <p:pic>
        <p:nvPicPr>
          <p:cNvPr id="259" name="Google Shape;25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558600" y="3824869"/>
            <a:ext cx="1146750" cy="1173581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20"/>
          <p:cNvSpPr txBox="1"/>
          <p:nvPr/>
        </p:nvSpPr>
        <p:spPr>
          <a:xfrm flipH="1" rot="-1876488">
            <a:off x="813001" y="3079330"/>
            <a:ext cx="379086" cy="11080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6000">
                <a:solidFill>
                  <a:srgbClr val="073763"/>
                </a:solidFill>
              </a:rPr>
              <a:t>!</a:t>
            </a:r>
            <a:endParaRPr sz="6000">
              <a:solidFill>
                <a:srgbClr val="073763"/>
              </a:solidFill>
            </a:endParaRPr>
          </a:p>
        </p:txBody>
      </p:sp>
      <p:sp>
        <p:nvSpPr>
          <p:cNvPr id="261" name="Google Shape;261;p20"/>
          <p:cNvSpPr/>
          <p:nvPr/>
        </p:nvSpPr>
        <p:spPr>
          <a:xfrm rot="-6598506">
            <a:off x="-122541" y="-54993"/>
            <a:ext cx="367083" cy="365187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0"/>
          <p:cNvSpPr/>
          <p:nvPr/>
        </p:nvSpPr>
        <p:spPr>
          <a:xfrm rot="-6598254">
            <a:off x="953316" y="2259598"/>
            <a:ext cx="481345" cy="468248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0"/>
          <p:cNvSpPr txBox="1"/>
          <p:nvPr/>
        </p:nvSpPr>
        <p:spPr>
          <a:xfrm rot="994192">
            <a:off x="8188019" y="3267300"/>
            <a:ext cx="521768" cy="9233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073763"/>
                </a:solidFill>
              </a:rPr>
              <a:t>!</a:t>
            </a:r>
            <a:endParaRPr/>
          </a:p>
        </p:txBody>
      </p:sp>
      <p:sp>
        <p:nvSpPr>
          <p:cNvPr id="264" name="Google Shape;264;p20"/>
          <p:cNvSpPr/>
          <p:nvPr/>
        </p:nvSpPr>
        <p:spPr>
          <a:xfrm rot="-6598088">
            <a:off x="8725498" y="265623"/>
            <a:ext cx="294292" cy="263356"/>
          </a:xfrm>
          <a:prstGeom prst="ellipse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65" name="Google Shape;265;p20"/>
          <p:cNvPicPr preferRelativeResize="0"/>
          <p:nvPr/>
        </p:nvPicPr>
        <p:blipFill rotWithShape="1">
          <a:blip r:embed="rId3">
            <a:alphaModFix/>
          </a:blip>
          <a:srcRect b="0" l="0" r="5829" t="0"/>
          <a:stretch/>
        </p:blipFill>
        <p:spPr>
          <a:xfrm rot="7906388">
            <a:off x="8247522" y="1494625"/>
            <a:ext cx="991906" cy="457575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20"/>
          <p:cNvSpPr/>
          <p:nvPr/>
        </p:nvSpPr>
        <p:spPr>
          <a:xfrm rot="-6597214">
            <a:off x="1365520" y="4749681"/>
            <a:ext cx="447461" cy="468632"/>
          </a:xfrm>
          <a:prstGeom prst="ellipse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67" name="Google Shape;267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302271">
            <a:off x="3754175" y="-344152"/>
            <a:ext cx="631400" cy="675475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20"/>
          <p:cNvSpPr txBox="1"/>
          <p:nvPr/>
        </p:nvSpPr>
        <p:spPr>
          <a:xfrm rot="3886993">
            <a:off x="2569138" y="96516"/>
            <a:ext cx="701336" cy="11082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>
                <a:solidFill>
                  <a:srgbClr val="CC0000"/>
                </a:solidFill>
              </a:rPr>
              <a:t>!</a:t>
            </a:r>
            <a:endParaRPr sz="2600">
              <a:solidFill>
                <a:srgbClr val="CC0000"/>
              </a:solidFill>
            </a:endParaRPr>
          </a:p>
        </p:txBody>
      </p:sp>
      <p:pic>
        <p:nvPicPr>
          <p:cNvPr id="269" name="Google Shape;269;p20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428075" y="395925"/>
            <a:ext cx="1580130" cy="127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20"/>
          <p:cNvPicPr preferRelativeResize="0"/>
          <p:nvPr/>
        </p:nvPicPr>
        <p:blipFill rotWithShape="1">
          <a:blip r:embed="rId6">
            <a:alphaModFix/>
          </a:blip>
          <a:srcRect b="8590" l="5197" r="4091" t="10971"/>
          <a:stretch/>
        </p:blipFill>
        <p:spPr>
          <a:xfrm>
            <a:off x="4693900" y="4730244"/>
            <a:ext cx="759000" cy="610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20"/>
          <p:cNvPicPr preferRelativeResize="0"/>
          <p:nvPr/>
        </p:nvPicPr>
        <p:blipFill rotWithShape="1">
          <a:blip r:embed="rId7">
            <a:alphaModFix/>
          </a:blip>
          <a:srcRect b="0" l="0" r="1671" t="10080"/>
          <a:stretch/>
        </p:blipFill>
        <p:spPr>
          <a:xfrm>
            <a:off x="7815988" y="2266450"/>
            <a:ext cx="899700" cy="675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999050" y="3985645"/>
            <a:ext cx="1002051" cy="978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