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Merriweather"/>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erriweather-bold.fntdata"/><Relationship Id="rId6" Type="http://schemas.openxmlformats.org/officeDocument/2006/relationships/slide" Target="slides/slide1.xml"/><Relationship Id="rId18"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e716100f18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e716100f18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e72c2cf6f1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e72c2cf6f1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e71c7e19f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e71c7e19f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b8448ecc3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b8448ecc3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72c2cfa6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72c2cfa6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716100f1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716100f1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716100f1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716100f1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72c2cfa6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72c2cfa6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e716100f18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e716100f18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72c2cfa6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e72c2cfa6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e72c2cf6f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e72c2cf6f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4.png"/><Relationship Id="rId10" Type="http://schemas.openxmlformats.org/officeDocument/2006/relationships/image" Target="../media/image11.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 Id="rId11" Type="http://schemas.openxmlformats.org/officeDocument/2006/relationships/image" Target="../media/image13.png"/><Relationship Id="rId10" Type="http://schemas.openxmlformats.org/officeDocument/2006/relationships/image" Target="../media/image14.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6597823">
            <a:off x="2359149" y="1686794"/>
            <a:ext cx="984989" cy="1012414"/>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3232977" y="424126"/>
            <a:ext cx="4501500" cy="4199700"/>
          </a:xfrm>
          <a:prstGeom prst="ellipse">
            <a:avLst/>
          </a:prstGeom>
          <a:solidFill>
            <a:srgbClr val="CC0000"/>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326400" y="3148550"/>
            <a:ext cx="1838700" cy="17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58" name="Google Shape;58;p13"/>
          <p:cNvSpPr/>
          <p:nvPr/>
        </p:nvSpPr>
        <p:spPr>
          <a:xfrm>
            <a:off x="6783750" y="81500"/>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3130400" y="1391088"/>
            <a:ext cx="47550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rgbClr val="FFFFFF"/>
                </a:solidFill>
              </a:rPr>
              <a:t>Dissertation Structure- </a:t>
            </a:r>
            <a:br>
              <a:rPr b="1" lang="en-GB" sz="3600">
                <a:solidFill>
                  <a:srgbClr val="FFFFFF"/>
                </a:solidFill>
              </a:rPr>
            </a:br>
            <a:r>
              <a:rPr b="1" lang="en-GB" sz="3600">
                <a:solidFill>
                  <a:srgbClr val="FFFFFF"/>
                </a:solidFill>
              </a:rPr>
              <a:t>Table Of Contents</a:t>
            </a:r>
            <a:endParaRPr b="1" sz="1300">
              <a:solidFill>
                <a:srgbClr val="FFFFFF"/>
              </a:solidFill>
              <a:latin typeface="Merriweather"/>
              <a:ea typeface="Merriweather"/>
              <a:cs typeface="Merriweather"/>
              <a:sym typeface="Merriweather"/>
            </a:endParaRPr>
          </a:p>
        </p:txBody>
      </p:sp>
      <p:pic>
        <p:nvPicPr>
          <p:cNvPr id="60" name="Google Shape;60;p13"/>
          <p:cNvPicPr preferRelativeResize="0"/>
          <p:nvPr/>
        </p:nvPicPr>
        <p:blipFill rotWithShape="1">
          <a:blip r:embed="rId3">
            <a:alphaModFix/>
          </a:blip>
          <a:srcRect b="0" l="0" r="3716" t="0"/>
          <a:stretch/>
        </p:blipFill>
        <p:spPr>
          <a:xfrm rot="-1225023">
            <a:off x="2022730" y="1290924"/>
            <a:ext cx="1014165" cy="457577"/>
          </a:xfrm>
          <a:prstGeom prst="rect">
            <a:avLst/>
          </a:prstGeom>
          <a:noFill/>
          <a:ln>
            <a:noFill/>
          </a:ln>
        </p:spPr>
      </p:pic>
      <p:sp>
        <p:nvSpPr>
          <p:cNvPr id="61" name="Google Shape;61;p13"/>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62" name="Google Shape;62;p13"/>
          <p:cNvPicPr preferRelativeResize="0"/>
          <p:nvPr/>
        </p:nvPicPr>
        <p:blipFill>
          <a:blip r:embed="rId4">
            <a:alphaModFix/>
          </a:blip>
          <a:stretch>
            <a:fillRect/>
          </a:stretch>
        </p:blipFill>
        <p:spPr>
          <a:xfrm>
            <a:off x="-80725" y="3964506"/>
            <a:ext cx="1146750" cy="1173581"/>
          </a:xfrm>
          <a:prstGeom prst="rect">
            <a:avLst/>
          </a:prstGeom>
          <a:noFill/>
          <a:ln>
            <a:noFill/>
          </a:ln>
        </p:spPr>
      </p:pic>
      <p:sp>
        <p:nvSpPr>
          <p:cNvPr id="63" name="Google Shape;63;p13"/>
          <p:cNvSpPr txBox="1"/>
          <p:nvPr/>
        </p:nvSpPr>
        <p:spPr>
          <a:xfrm flipH="1" rot="-1876488">
            <a:off x="813001" y="3079330"/>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6000">
                <a:solidFill>
                  <a:srgbClr val="073763"/>
                </a:solidFill>
              </a:rPr>
              <a:t>!</a:t>
            </a:r>
            <a:endParaRPr sz="6000">
              <a:solidFill>
                <a:srgbClr val="073763"/>
              </a:solidFill>
            </a:endParaRPr>
          </a:p>
        </p:txBody>
      </p:sp>
      <p:sp>
        <p:nvSpPr>
          <p:cNvPr id="64" name="Google Shape;64;p13"/>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rot="-6598254">
            <a:off x="953316" y="2259598"/>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67" name="Google Shape;67;p13"/>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13"/>
          <p:cNvPicPr preferRelativeResize="0"/>
          <p:nvPr/>
        </p:nvPicPr>
        <p:blipFill rotWithShape="1">
          <a:blip r:embed="rId3">
            <a:alphaModFix/>
          </a:blip>
          <a:srcRect b="0" l="0" r="5829" t="0"/>
          <a:stretch/>
        </p:blipFill>
        <p:spPr>
          <a:xfrm rot="7906388">
            <a:off x="8247522" y="1494625"/>
            <a:ext cx="991906" cy="457575"/>
          </a:xfrm>
          <a:prstGeom prst="rect">
            <a:avLst/>
          </a:prstGeom>
          <a:noFill/>
          <a:ln>
            <a:noFill/>
          </a:ln>
        </p:spPr>
      </p:pic>
      <p:sp>
        <p:nvSpPr>
          <p:cNvPr id="69" name="Google Shape;69;p13"/>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3"/>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71" name="Google Shape;71;p13"/>
          <p:cNvSpPr txBox="1"/>
          <p:nvPr/>
        </p:nvSpPr>
        <p:spPr>
          <a:xfrm rot="3886993">
            <a:off x="2569138" y="96516"/>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72" name="Google Shape;72;p13"/>
          <p:cNvPicPr preferRelativeResize="0"/>
          <p:nvPr/>
        </p:nvPicPr>
        <p:blipFill rotWithShape="1">
          <a:blip r:embed="rId6">
            <a:alphaModFix/>
          </a:blip>
          <a:srcRect b="8590" l="5197" r="4091" t="10971"/>
          <a:stretch/>
        </p:blipFill>
        <p:spPr>
          <a:xfrm>
            <a:off x="428075" y="395925"/>
            <a:ext cx="1580130" cy="1271400"/>
          </a:xfrm>
          <a:prstGeom prst="rect">
            <a:avLst/>
          </a:prstGeom>
          <a:noFill/>
          <a:ln>
            <a:noFill/>
          </a:ln>
        </p:spPr>
      </p:pic>
      <p:pic>
        <p:nvPicPr>
          <p:cNvPr id="73" name="Google Shape;73;p13"/>
          <p:cNvPicPr preferRelativeResize="0"/>
          <p:nvPr/>
        </p:nvPicPr>
        <p:blipFill rotWithShape="1">
          <a:blip r:embed="rId6">
            <a:alphaModFix/>
          </a:blip>
          <a:srcRect b="8590" l="5197" r="4091" t="10971"/>
          <a:stretch/>
        </p:blipFill>
        <p:spPr>
          <a:xfrm>
            <a:off x="4693900" y="4730244"/>
            <a:ext cx="759000" cy="610705"/>
          </a:xfrm>
          <a:prstGeom prst="rect">
            <a:avLst/>
          </a:prstGeom>
          <a:noFill/>
          <a:ln>
            <a:noFill/>
          </a:ln>
        </p:spPr>
      </p:pic>
      <p:pic>
        <p:nvPicPr>
          <p:cNvPr id="74" name="Google Shape;74;p13"/>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pic>
        <p:nvPicPr>
          <p:cNvPr id="75" name="Google Shape;75;p13"/>
          <p:cNvPicPr preferRelativeResize="0"/>
          <p:nvPr/>
        </p:nvPicPr>
        <p:blipFill>
          <a:blip r:embed="rId8">
            <a:alphaModFix/>
          </a:blip>
          <a:stretch>
            <a:fillRect/>
          </a:stretch>
        </p:blipFill>
        <p:spPr>
          <a:xfrm rot="3788461">
            <a:off x="6545966" y="4342656"/>
            <a:ext cx="830519" cy="849963"/>
          </a:xfrm>
          <a:prstGeom prst="rect">
            <a:avLst/>
          </a:prstGeom>
          <a:noFill/>
          <a:ln>
            <a:noFill/>
          </a:ln>
        </p:spPr>
      </p:pic>
      <p:pic>
        <p:nvPicPr>
          <p:cNvPr id="76" name="Google Shape;76;p13"/>
          <p:cNvPicPr preferRelativeResize="0"/>
          <p:nvPr/>
        </p:nvPicPr>
        <p:blipFill>
          <a:blip r:embed="rId9">
            <a:alphaModFix/>
          </a:blip>
          <a:stretch>
            <a:fillRect/>
          </a:stretch>
        </p:blipFill>
        <p:spPr>
          <a:xfrm>
            <a:off x="7999050" y="4061845"/>
            <a:ext cx="1002051" cy="9789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2"/>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306" name="Google Shape;306;p22"/>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7" name="Google Shape;307;p22"/>
          <p:cNvPicPr preferRelativeResize="0"/>
          <p:nvPr/>
        </p:nvPicPr>
        <p:blipFill rotWithShape="1">
          <a:blip r:embed="rId3">
            <a:alphaModFix/>
          </a:blip>
          <a:srcRect b="0" l="0" r="24282" t="0"/>
          <a:stretch/>
        </p:blipFill>
        <p:spPr>
          <a:xfrm flipH="1" rot="3577067">
            <a:off x="3508772" y="4523255"/>
            <a:ext cx="870083" cy="499192"/>
          </a:xfrm>
          <a:prstGeom prst="rect">
            <a:avLst/>
          </a:prstGeom>
          <a:noFill/>
          <a:ln>
            <a:noFill/>
          </a:ln>
        </p:spPr>
      </p:pic>
      <p:sp>
        <p:nvSpPr>
          <p:cNvPr id="308" name="Google Shape;308;p22"/>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309" name="Google Shape;309;p22"/>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310" name="Google Shape;310;p22"/>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311" name="Google Shape;311;p22"/>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2"/>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2"/>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314" name="Google Shape;314;p22"/>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5" name="Google Shape;315;p22"/>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316" name="Google Shape;316;p22"/>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7" name="Google Shape;317;p22"/>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318" name="Google Shape;318;p22"/>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319" name="Google Shape;319;p22"/>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320" name="Google Shape;320;p22"/>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321" name="Google Shape;321;p22"/>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322" name="Google Shape;322;p22"/>
          <p:cNvSpPr txBox="1"/>
          <p:nvPr/>
        </p:nvSpPr>
        <p:spPr>
          <a:xfrm>
            <a:off x="1067363" y="1626025"/>
            <a:ext cx="6300000" cy="22518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A good table of content is the one that is nicely and appropriately formatted</a:t>
            </a:r>
            <a:br>
              <a:rPr lang="en-GB" sz="1700">
                <a:solidFill>
                  <a:schemeClr val="dk1"/>
                </a:solidFill>
              </a:rPr>
            </a:b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It comprises of all main sections of the manuscript commencing with the dedication page.  However, in cases where the dedication page is not utilised, it is suggested to start with an Abstract page.</a:t>
            </a:r>
            <a:endParaRPr sz="1700">
              <a:solidFill>
                <a:schemeClr val="dk1"/>
              </a:solidFill>
            </a:endParaRPr>
          </a:p>
        </p:txBody>
      </p:sp>
      <p:sp>
        <p:nvSpPr>
          <p:cNvPr id="323" name="Google Shape;323;p22"/>
          <p:cNvSpPr txBox="1"/>
          <p:nvPr/>
        </p:nvSpPr>
        <p:spPr>
          <a:xfrm>
            <a:off x="2590350" y="480775"/>
            <a:ext cx="35403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Checklist</a:t>
            </a:r>
            <a:endParaRPr sz="100">
              <a:solidFill>
                <a:srgbClr val="FFFFFF"/>
              </a:solidFill>
            </a:endParaRPr>
          </a:p>
        </p:txBody>
      </p:sp>
      <p:sp>
        <p:nvSpPr>
          <p:cNvPr id="324" name="Google Shape;324;p22"/>
          <p:cNvSpPr/>
          <p:nvPr/>
        </p:nvSpPr>
        <p:spPr>
          <a:xfrm rot="-6598088">
            <a:off x="2327773" y="9837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22"/>
          <p:cNvPicPr preferRelativeResize="0"/>
          <p:nvPr/>
        </p:nvPicPr>
        <p:blipFill>
          <a:blip r:embed="rId8">
            <a:alphaModFix/>
          </a:blip>
          <a:stretch>
            <a:fillRect/>
          </a:stretch>
        </p:blipFill>
        <p:spPr>
          <a:xfrm rot="3788461">
            <a:off x="6545966" y="4342656"/>
            <a:ext cx="830519" cy="849963"/>
          </a:xfrm>
          <a:prstGeom prst="rect">
            <a:avLst/>
          </a:prstGeom>
          <a:noFill/>
          <a:ln>
            <a:noFill/>
          </a:ln>
        </p:spPr>
      </p:pic>
      <p:pic>
        <p:nvPicPr>
          <p:cNvPr id="326" name="Google Shape;326;p22"/>
          <p:cNvPicPr preferRelativeResize="0"/>
          <p:nvPr/>
        </p:nvPicPr>
        <p:blipFill>
          <a:blip r:embed="rId9">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3"/>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3"/>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3"/>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334" name="Google Shape;334;p23"/>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3"/>
          <p:cNvPicPr preferRelativeResize="0"/>
          <p:nvPr/>
        </p:nvPicPr>
        <p:blipFill rotWithShape="1">
          <a:blip r:embed="rId3">
            <a:alphaModFix/>
          </a:blip>
          <a:srcRect b="0" l="0" r="24282" t="0"/>
          <a:stretch/>
        </p:blipFill>
        <p:spPr>
          <a:xfrm flipH="1" rot="3577067">
            <a:off x="3508772" y="4523255"/>
            <a:ext cx="870083" cy="499192"/>
          </a:xfrm>
          <a:prstGeom prst="rect">
            <a:avLst/>
          </a:prstGeom>
          <a:noFill/>
          <a:ln>
            <a:noFill/>
          </a:ln>
        </p:spPr>
      </p:pic>
      <p:sp>
        <p:nvSpPr>
          <p:cNvPr id="336" name="Google Shape;336;p23"/>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337" name="Google Shape;337;p23"/>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338" name="Google Shape;338;p23"/>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339" name="Google Shape;339;p23"/>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3"/>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3"/>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342" name="Google Shape;342;p23"/>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3" name="Google Shape;343;p23"/>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344" name="Google Shape;344;p23"/>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5" name="Google Shape;345;p23"/>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346" name="Google Shape;346;p23"/>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347" name="Google Shape;347;p23"/>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348" name="Google Shape;348;p23"/>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349" name="Google Shape;349;p23"/>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350" name="Google Shape;350;p23"/>
          <p:cNvSpPr txBox="1"/>
          <p:nvPr/>
        </p:nvSpPr>
        <p:spPr>
          <a:xfrm>
            <a:off x="1067350" y="1414550"/>
            <a:ext cx="6300000" cy="28536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The execution of a good table of content comprises of lists with the titles of each of the chapter, in addition all the main headings should be Heading Level 1.</a:t>
            </a:r>
            <a:br>
              <a:rPr lang="en-GB" sz="1700">
                <a:solidFill>
                  <a:schemeClr val="dk1"/>
                </a:solidFill>
              </a:rPr>
            </a:b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All the titles and headings that are a part of the table of content should go exactly with what appear in the text.</a:t>
            </a:r>
            <a:br>
              <a:rPr lang="en-GB" sz="1700">
                <a:solidFill>
                  <a:schemeClr val="dk1"/>
                </a:solidFill>
              </a:rPr>
            </a:b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Implementation of correct page numbers on all page numbers. </a:t>
            </a:r>
            <a:endParaRPr sz="1700">
              <a:solidFill>
                <a:schemeClr val="dk1"/>
              </a:solidFill>
            </a:endParaRPr>
          </a:p>
        </p:txBody>
      </p:sp>
      <p:sp>
        <p:nvSpPr>
          <p:cNvPr id="351" name="Google Shape;351;p23"/>
          <p:cNvSpPr txBox="1"/>
          <p:nvPr/>
        </p:nvSpPr>
        <p:spPr>
          <a:xfrm>
            <a:off x="2590350" y="480775"/>
            <a:ext cx="35403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Checklist</a:t>
            </a:r>
            <a:endParaRPr sz="100">
              <a:solidFill>
                <a:srgbClr val="FFFFFF"/>
              </a:solidFill>
            </a:endParaRPr>
          </a:p>
        </p:txBody>
      </p:sp>
      <p:sp>
        <p:nvSpPr>
          <p:cNvPr id="352" name="Google Shape;352;p23"/>
          <p:cNvSpPr/>
          <p:nvPr/>
        </p:nvSpPr>
        <p:spPr>
          <a:xfrm rot="-6598088">
            <a:off x="2327773" y="9837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3" name="Google Shape;353;p23"/>
          <p:cNvPicPr preferRelativeResize="0"/>
          <p:nvPr/>
        </p:nvPicPr>
        <p:blipFill>
          <a:blip r:embed="rId8">
            <a:alphaModFix/>
          </a:blip>
          <a:stretch>
            <a:fillRect/>
          </a:stretch>
        </p:blipFill>
        <p:spPr>
          <a:xfrm rot="3788461">
            <a:off x="6545966" y="4342656"/>
            <a:ext cx="830519" cy="849963"/>
          </a:xfrm>
          <a:prstGeom prst="rect">
            <a:avLst/>
          </a:prstGeom>
          <a:noFill/>
          <a:ln>
            <a:noFill/>
          </a:ln>
        </p:spPr>
      </p:pic>
      <p:pic>
        <p:nvPicPr>
          <p:cNvPr id="354" name="Google Shape;354;p23"/>
          <p:cNvPicPr preferRelativeResize="0"/>
          <p:nvPr/>
        </p:nvPicPr>
        <p:blipFill>
          <a:blip r:embed="rId9">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4"/>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4"/>
          <p:cNvSpPr/>
          <p:nvPr/>
        </p:nvSpPr>
        <p:spPr>
          <a:xfrm rot="-6597823">
            <a:off x="2359149" y="1686794"/>
            <a:ext cx="984989" cy="1012414"/>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4"/>
          <p:cNvSpPr/>
          <p:nvPr/>
        </p:nvSpPr>
        <p:spPr>
          <a:xfrm>
            <a:off x="3232977" y="424126"/>
            <a:ext cx="4501500" cy="4199700"/>
          </a:xfrm>
          <a:prstGeom prst="ellipse">
            <a:avLst/>
          </a:prstGeom>
          <a:solidFill>
            <a:srgbClr val="CC0000"/>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4"/>
          <p:cNvSpPr/>
          <p:nvPr/>
        </p:nvSpPr>
        <p:spPr>
          <a:xfrm>
            <a:off x="2326400" y="3148550"/>
            <a:ext cx="1838700" cy="17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363" name="Google Shape;363;p24"/>
          <p:cNvSpPr/>
          <p:nvPr/>
        </p:nvSpPr>
        <p:spPr>
          <a:xfrm>
            <a:off x="6783750" y="81500"/>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4"/>
          <p:cNvSpPr txBox="1"/>
          <p:nvPr/>
        </p:nvSpPr>
        <p:spPr>
          <a:xfrm>
            <a:off x="2886900" y="2203013"/>
            <a:ext cx="4755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600">
                <a:solidFill>
                  <a:srgbClr val="FFFFFF"/>
                </a:solidFill>
              </a:rPr>
              <a:t>GOOD LUCK</a:t>
            </a:r>
            <a:endParaRPr b="1" sz="1300">
              <a:solidFill>
                <a:srgbClr val="FFFFFF"/>
              </a:solidFill>
              <a:latin typeface="Merriweather"/>
              <a:ea typeface="Merriweather"/>
              <a:cs typeface="Merriweather"/>
              <a:sym typeface="Merriweather"/>
            </a:endParaRPr>
          </a:p>
        </p:txBody>
      </p:sp>
      <p:pic>
        <p:nvPicPr>
          <p:cNvPr id="365" name="Google Shape;365;p24"/>
          <p:cNvPicPr preferRelativeResize="0"/>
          <p:nvPr/>
        </p:nvPicPr>
        <p:blipFill rotWithShape="1">
          <a:blip r:embed="rId3">
            <a:alphaModFix/>
          </a:blip>
          <a:srcRect b="0" l="0" r="3716" t="0"/>
          <a:stretch/>
        </p:blipFill>
        <p:spPr>
          <a:xfrm rot="-1225023">
            <a:off x="2022730" y="1290924"/>
            <a:ext cx="1014165" cy="457577"/>
          </a:xfrm>
          <a:prstGeom prst="rect">
            <a:avLst/>
          </a:prstGeom>
          <a:noFill/>
          <a:ln>
            <a:noFill/>
          </a:ln>
        </p:spPr>
      </p:pic>
      <p:pic>
        <p:nvPicPr>
          <p:cNvPr id="366" name="Google Shape;366;p24"/>
          <p:cNvPicPr preferRelativeResize="0"/>
          <p:nvPr/>
        </p:nvPicPr>
        <p:blipFill>
          <a:blip r:embed="rId4">
            <a:alphaModFix/>
          </a:blip>
          <a:stretch>
            <a:fillRect/>
          </a:stretch>
        </p:blipFill>
        <p:spPr>
          <a:xfrm rot="3788461">
            <a:off x="6545966" y="4342656"/>
            <a:ext cx="830519" cy="849963"/>
          </a:xfrm>
          <a:prstGeom prst="rect">
            <a:avLst/>
          </a:prstGeom>
          <a:noFill/>
          <a:ln>
            <a:noFill/>
          </a:ln>
        </p:spPr>
      </p:pic>
      <p:sp>
        <p:nvSpPr>
          <p:cNvPr id="367" name="Google Shape;367;p24"/>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368" name="Google Shape;368;p24"/>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369" name="Google Shape;369;p24"/>
          <p:cNvSpPr txBox="1"/>
          <p:nvPr/>
        </p:nvSpPr>
        <p:spPr>
          <a:xfrm flipH="1" rot="-1876488">
            <a:off x="813001" y="3079330"/>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6000">
                <a:solidFill>
                  <a:srgbClr val="073763"/>
                </a:solidFill>
              </a:rPr>
              <a:t>!</a:t>
            </a:r>
            <a:endParaRPr sz="6000">
              <a:solidFill>
                <a:srgbClr val="073763"/>
              </a:solidFill>
            </a:endParaRPr>
          </a:p>
        </p:txBody>
      </p:sp>
      <p:sp>
        <p:nvSpPr>
          <p:cNvPr id="370" name="Google Shape;370;p24"/>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4"/>
          <p:cNvSpPr/>
          <p:nvPr/>
        </p:nvSpPr>
        <p:spPr>
          <a:xfrm rot="-6598254">
            <a:off x="953316" y="2259598"/>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4"/>
          <p:cNvSpPr txBox="1"/>
          <p:nvPr/>
        </p:nvSpPr>
        <p:spPr>
          <a:xfrm rot="994192">
            <a:off x="8188019" y="326730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373" name="Google Shape;373;p24"/>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4" name="Google Shape;374;p24"/>
          <p:cNvPicPr preferRelativeResize="0"/>
          <p:nvPr/>
        </p:nvPicPr>
        <p:blipFill rotWithShape="1">
          <a:blip r:embed="rId3">
            <a:alphaModFix/>
          </a:blip>
          <a:srcRect b="0" l="0" r="5829" t="0"/>
          <a:stretch/>
        </p:blipFill>
        <p:spPr>
          <a:xfrm rot="7906388">
            <a:off x="8247522" y="1494625"/>
            <a:ext cx="991906" cy="457575"/>
          </a:xfrm>
          <a:prstGeom prst="rect">
            <a:avLst/>
          </a:prstGeom>
          <a:noFill/>
          <a:ln>
            <a:noFill/>
          </a:ln>
        </p:spPr>
      </p:pic>
      <p:sp>
        <p:nvSpPr>
          <p:cNvPr id="375" name="Google Shape;375;p24"/>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6" name="Google Shape;376;p24"/>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377" name="Google Shape;377;p24"/>
          <p:cNvSpPr txBox="1"/>
          <p:nvPr/>
        </p:nvSpPr>
        <p:spPr>
          <a:xfrm rot="3886993">
            <a:off x="2569138" y="96516"/>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378" name="Google Shape;378;p24"/>
          <p:cNvPicPr preferRelativeResize="0"/>
          <p:nvPr/>
        </p:nvPicPr>
        <p:blipFill rotWithShape="1">
          <a:blip r:embed="rId6">
            <a:alphaModFix/>
          </a:blip>
          <a:srcRect b="8590" l="5197" r="4091" t="10971"/>
          <a:stretch/>
        </p:blipFill>
        <p:spPr>
          <a:xfrm>
            <a:off x="428075" y="395925"/>
            <a:ext cx="1580130" cy="1271400"/>
          </a:xfrm>
          <a:prstGeom prst="rect">
            <a:avLst/>
          </a:prstGeom>
          <a:noFill/>
          <a:ln>
            <a:noFill/>
          </a:ln>
        </p:spPr>
      </p:pic>
      <p:pic>
        <p:nvPicPr>
          <p:cNvPr id="379" name="Google Shape;379;p24"/>
          <p:cNvPicPr preferRelativeResize="0"/>
          <p:nvPr/>
        </p:nvPicPr>
        <p:blipFill rotWithShape="1">
          <a:blip r:embed="rId6">
            <a:alphaModFix/>
          </a:blip>
          <a:srcRect b="8590" l="5197" r="4091" t="10971"/>
          <a:stretch/>
        </p:blipFill>
        <p:spPr>
          <a:xfrm>
            <a:off x="4693900" y="4730244"/>
            <a:ext cx="759000" cy="610705"/>
          </a:xfrm>
          <a:prstGeom prst="rect">
            <a:avLst/>
          </a:prstGeom>
          <a:noFill/>
          <a:ln>
            <a:noFill/>
          </a:ln>
        </p:spPr>
      </p:pic>
      <p:pic>
        <p:nvPicPr>
          <p:cNvPr id="380" name="Google Shape;380;p24"/>
          <p:cNvPicPr preferRelativeResize="0"/>
          <p:nvPr/>
        </p:nvPicPr>
        <p:blipFill rotWithShape="1">
          <a:blip r:embed="rId7">
            <a:alphaModFix/>
          </a:blip>
          <a:srcRect b="0" l="0" r="1671" t="10080"/>
          <a:stretch/>
        </p:blipFill>
        <p:spPr>
          <a:xfrm>
            <a:off x="7815988" y="2266450"/>
            <a:ext cx="899700" cy="675569"/>
          </a:xfrm>
          <a:prstGeom prst="rect">
            <a:avLst/>
          </a:prstGeom>
          <a:noFill/>
          <a:ln>
            <a:noFill/>
          </a:ln>
        </p:spPr>
      </p:pic>
      <p:pic>
        <p:nvPicPr>
          <p:cNvPr id="381" name="Google Shape;381;p24"/>
          <p:cNvPicPr preferRelativeResize="0"/>
          <p:nvPr/>
        </p:nvPicPr>
        <p:blipFill>
          <a:blip r:embed="rId8">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84" name="Google Shape;84;p14"/>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4"/>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86" name="Google Shape;86;p14"/>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87" name="Google Shape;87;p14"/>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88" name="Google Shape;88;p14"/>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89" name="Google Shape;89;p14"/>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92" name="Google Shape;92;p14"/>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4"/>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94" name="Google Shape;94;p14"/>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4"/>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96" name="Google Shape;96;p14"/>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97" name="Google Shape;97;p14"/>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98" name="Google Shape;98;p14"/>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99" name="Google Shape;99;p14"/>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100" name="Google Shape;100;p14"/>
          <p:cNvSpPr txBox="1"/>
          <p:nvPr/>
        </p:nvSpPr>
        <p:spPr>
          <a:xfrm>
            <a:off x="978313" y="1875100"/>
            <a:ext cx="7179000" cy="19509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The list of table of contents is usually present on the initial page before the start of the dissertation or any other written work.</a:t>
            </a:r>
            <a:br>
              <a:rPr lang="en-GB" sz="1700">
                <a:solidFill>
                  <a:schemeClr val="dk1"/>
                </a:solidFill>
              </a:rPr>
            </a:b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The table of contents or TOC comprises of names of the chapter or titles of the sections or headings, or brief descriptions with the page numbers they are commencing on.</a:t>
            </a:r>
            <a:endParaRPr sz="1700">
              <a:solidFill>
                <a:schemeClr val="dk1"/>
              </a:solidFill>
            </a:endParaRPr>
          </a:p>
        </p:txBody>
      </p:sp>
      <p:sp>
        <p:nvSpPr>
          <p:cNvPr id="101" name="Google Shape;101;p14"/>
          <p:cNvSpPr txBox="1"/>
          <p:nvPr/>
        </p:nvSpPr>
        <p:spPr>
          <a:xfrm>
            <a:off x="2353500" y="638138"/>
            <a:ext cx="4428600" cy="10773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Briefing About Table Of Contents </a:t>
            </a:r>
            <a:endParaRPr sz="100">
              <a:solidFill>
                <a:srgbClr val="FFFFFF"/>
              </a:solidFill>
            </a:endParaRPr>
          </a:p>
        </p:txBody>
      </p:sp>
      <p:pic>
        <p:nvPicPr>
          <p:cNvPr id="102" name="Google Shape;102;p14"/>
          <p:cNvPicPr preferRelativeResize="0"/>
          <p:nvPr/>
        </p:nvPicPr>
        <p:blipFill>
          <a:blip r:embed="rId8">
            <a:alphaModFix/>
          </a:blip>
          <a:stretch>
            <a:fillRect/>
          </a:stretch>
        </p:blipFill>
        <p:spPr>
          <a:xfrm rot="3788461">
            <a:off x="6545966" y="4342656"/>
            <a:ext cx="830519" cy="849963"/>
          </a:xfrm>
          <a:prstGeom prst="rect">
            <a:avLst/>
          </a:prstGeom>
          <a:noFill/>
          <a:ln>
            <a:noFill/>
          </a:ln>
        </p:spPr>
      </p:pic>
      <p:pic>
        <p:nvPicPr>
          <p:cNvPr id="103" name="Google Shape;103;p14"/>
          <p:cNvPicPr preferRelativeResize="0"/>
          <p:nvPr/>
        </p:nvPicPr>
        <p:blipFill>
          <a:blip r:embed="rId9">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11" name="Google Shape;111;p15"/>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 name="Google Shape;112;p15"/>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13" name="Google Shape;113;p15"/>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14" name="Google Shape;114;p15"/>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115" name="Google Shape;115;p15"/>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116" name="Google Shape;116;p15"/>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119" name="Google Shape;119;p15"/>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15"/>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121" name="Google Shape;121;p15"/>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 name="Google Shape;122;p15"/>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123" name="Google Shape;123;p15"/>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124" name="Google Shape;124;p15"/>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125" name="Google Shape;125;p15"/>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126" name="Google Shape;126;p15"/>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127" name="Google Shape;127;p15"/>
          <p:cNvSpPr txBox="1"/>
          <p:nvPr/>
        </p:nvSpPr>
        <p:spPr>
          <a:xfrm>
            <a:off x="822488" y="1929463"/>
            <a:ext cx="7179000" cy="22518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By adding an organized list of Table of Content, the reader will immediately be able to distinguish that in what way your manuscript has been constructed or organized and would then further then skip down to chapters that would be most relevant or appealing to them.</a:t>
            </a:r>
            <a:br>
              <a:rPr lang="en-GB" sz="1700">
                <a:solidFill>
                  <a:schemeClr val="dk1"/>
                </a:solidFill>
              </a:rPr>
            </a:b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A representable TOC is an initial pointer towards a good research paper.</a:t>
            </a:r>
            <a:endParaRPr sz="1700">
              <a:solidFill>
                <a:schemeClr val="dk1"/>
              </a:solidFill>
            </a:endParaRPr>
          </a:p>
        </p:txBody>
      </p:sp>
      <p:sp>
        <p:nvSpPr>
          <p:cNvPr id="128" name="Google Shape;128;p15"/>
          <p:cNvSpPr txBox="1"/>
          <p:nvPr/>
        </p:nvSpPr>
        <p:spPr>
          <a:xfrm>
            <a:off x="2353500" y="638138"/>
            <a:ext cx="4428600" cy="10773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Briefing About Table Of Contents </a:t>
            </a:r>
            <a:endParaRPr sz="100">
              <a:solidFill>
                <a:srgbClr val="FFFFFF"/>
              </a:solidFill>
            </a:endParaRPr>
          </a:p>
        </p:txBody>
      </p:sp>
      <p:pic>
        <p:nvPicPr>
          <p:cNvPr id="129" name="Google Shape;129;p15"/>
          <p:cNvPicPr preferRelativeResize="0"/>
          <p:nvPr/>
        </p:nvPicPr>
        <p:blipFill>
          <a:blip r:embed="rId8">
            <a:alphaModFix/>
          </a:blip>
          <a:stretch>
            <a:fillRect/>
          </a:stretch>
        </p:blipFill>
        <p:spPr>
          <a:xfrm rot="3788461">
            <a:off x="6545966" y="4342656"/>
            <a:ext cx="830519" cy="849963"/>
          </a:xfrm>
          <a:prstGeom prst="rect">
            <a:avLst/>
          </a:prstGeom>
          <a:noFill/>
          <a:ln>
            <a:noFill/>
          </a:ln>
        </p:spPr>
      </p:pic>
      <p:pic>
        <p:nvPicPr>
          <p:cNvPr id="130" name="Google Shape;130;p15"/>
          <p:cNvPicPr preferRelativeResize="0"/>
          <p:nvPr/>
        </p:nvPicPr>
        <p:blipFill>
          <a:blip r:embed="rId9">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38" name="Google Shape;138;p16"/>
          <p:cNvSpPr/>
          <p:nvPr/>
        </p:nvSpPr>
        <p:spPr>
          <a:xfrm>
            <a:off x="6467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16"/>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40" name="Google Shape;140;p16"/>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41" name="Google Shape;141;p16"/>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142" name="Google Shape;142;p16"/>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143" name="Google Shape;143;p16"/>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146" name="Google Shape;146;p16"/>
          <p:cNvSpPr/>
          <p:nvPr/>
        </p:nvSpPr>
        <p:spPr>
          <a:xfrm rot="-6598088">
            <a:off x="8801698" y="1894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16"/>
          <p:cNvPicPr preferRelativeResize="0"/>
          <p:nvPr/>
        </p:nvPicPr>
        <p:blipFill rotWithShape="1">
          <a:blip r:embed="rId3">
            <a:alphaModFix/>
          </a:blip>
          <a:srcRect b="0" l="0" r="5829" t="0"/>
          <a:stretch/>
        </p:blipFill>
        <p:spPr>
          <a:xfrm rot="6622432">
            <a:off x="8088497" y="920800"/>
            <a:ext cx="991906" cy="457575"/>
          </a:xfrm>
          <a:prstGeom prst="rect">
            <a:avLst/>
          </a:prstGeom>
          <a:noFill/>
          <a:ln>
            <a:noFill/>
          </a:ln>
        </p:spPr>
      </p:pic>
      <p:sp>
        <p:nvSpPr>
          <p:cNvPr id="148" name="Google Shape;148;p16"/>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6"/>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150" name="Google Shape;150;p16"/>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151" name="Google Shape;151;p16"/>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152" name="Google Shape;152;p16"/>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153" name="Google Shape;153;p16"/>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154" name="Google Shape;154;p16"/>
          <p:cNvSpPr/>
          <p:nvPr/>
        </p:nvSpPr>
        <p:spPr>
          <a:xfrm rot="-6598088">
            <a:off x="2359748" y="105167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16"/>
          <p:cNvPicPr preferRelativeResize="0"/>
          <p:nvPr/>
        </p:nvPicPr>
        <p:blipFill rotWithShape="1">
          <a:blip r:embed="rId3">
            <a:alphaModFix/>
          </a:blip>
          <a:srcRect b="0" l="0" r="24282" t="0"/>
          <a:stretch/>
        </p:blipFill>
        <p:spPr>
          <a:xfrm flipH="1" rot="-5742319">
            <a:off x="5762422" y="502705"/>
            <a:ext cx="870083" cy="499192"/>
          </a:xfrm>
          <a:prstGeom prst="rect">
            <a:avLst/>
          </a:prstGeom>
          <a:noFill/>
          <a:ln>
            <a:noFill/>
          </a:ln>
        </p:spPr>
      </p:pic>
      <p:pic>
        <p:nvPicPr>
          <p:cNvPr id="156" name="Google Shape;156;p16"/>
          <p:cNvPicPr preferRelativeResize="0"/>
          <p:nvPr/>
        </p:nvPicPr>
        <p:blipFill>
          <a:blip r:embed="rId8">
            <a:alphaModFix/>
          </a:blip>
          <a:stretch>
            <a:fillRect/>
          </a:stretch>
        </p:blipFill>
        <p:spPr>
          <a:xfrm rot="3788461">
            <a:off x="6545966" y="4342656"/>
            <a:ext cx="830519" cy="849963"/>
          </a:xfrm>
          <a:prstGeom prst="rect">
            <a:avLst/>
          </a:prstGeom>
          <a:noFill/>
          <a:ln>
            <a:noFill/>
          </a:ln>
        </p:spPr>
      </p:pic>
      <p:pic>
        <p:nvPicPr>
          <p:cNvPr id="157" name="Google Shape;157;p16"/>
          <p:cNvPicPr preferRelativeResize="0"/>
          <p:nvPr/>
        </p:nvPicPr>
        <p:blipFill>
          <a:blip r:embed="rId9">
            <a:alphaModFix/>
          </a:blip>
          <a:stretch>
            <a:fillRect/>
          </a:stretch>
        </p:blipFill>
        <p:spPr>
          <a:xfrm>
            <a:off x="7999050" y="3985645"/>
            <a:ext cx="1002051" cy="978904"/>
          </a:xfrm>
          <a:prstGeom prst="rect">
            <a:avLst/>
          </a:prstGeom>
          <a:noFill/>
          <a:ln>
            <a:noFill/>
          </a:ln>
        </p:spPr>
      </p:pic>
      <p:sp>
        <p:nvSpPr>
          <p:cNvPr id="158" name="Google Shape;158;p16"/>
          <p:cNvSpPr txBox="1"/>
          <p:nvPr/>
        </p:nvSpPr>
        <p:spPr>
          <a:xfrm>
            <a:off x="4382200" y="2038550"/>
            <a:ext cx="3371100" cy="10773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Example Of A Table Of Contents</a:t>
            </a:r>
            <a:endParaRPr sz="100">
              <a:solidFill>
                <a:srgbClr val="FFFFFF"/>
              </a:solidFill>
            </a:endParaRPr>
          </a:p>
        </p:txBody>
      </p:sp>
      <p:pic>
        <p:nvPicPr>
          <p:cNvPr id="159" name="Google Shape;159;p16"/>
          <p:cNvPicPr preferRelativeResize="0"/>
          <p:nvPr/>
        </p:nvPicPr>
        <p:blipFill>
          <a:blip r:embed="rId10">
            <a:alphaModFix/>
          </a:blip>
          <a:stretch>
            <a:fillRect/>
          </a:stretch>
        </p:blipFill>
        <p:spPr>
          <a:xfrm>
            <a:off x="781725" y="246788"/>
            <a:ext cx="3406900" cy="46608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7"/>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67" name="Google Shape;167;p17"/>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8" name="Google Shape;168;p17"/>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69" name="Google Shape;169;p17"/>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70" name="Google Shape;170;p17"/>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171" name="Google Shape;171;p17"/>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172" name="Google Shape;172;p17"/>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175" name="Google Shape;175;p17"/>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17"/>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177" name="Google Shape;177;p17"/>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17"/>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179" name="Google Shape;179;p17"/>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180" name="Google Shape;180;p17"/>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181" name="Google Shape;181;p17"/>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182" name="Google Shape;182;p17"/>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183" name="Google Shape;183;p17"/>
          <p:cNvSpPr txBox="1"/>
          <p:nvPr/>
        </p:nvSpPr>
        <p:spPr>
          <a:xfrm>
            <a:off x="727150" y="1513650"/>
            <a:ext cx="7134000" cy="315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A good table of content is always the one that comprises of clear and concise headings. In context to a research proposal or dissertation, a table of content consists of main chapter headings that are usually a part of a research study.</a:t>
            </a:r>
            <a:br>
              <a:rPr lang="en-GB" sz="1700">
                <a:solidFill>
                  <a:schemeClr val="dk1"/>
                </a:solidFill>
              </a:rPr>
            </a:b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The easiest way to include nicely formatted table of content is to change all of the main headings to ‘</a:t>
            </a:r>
            <a:r>
              <a:rPr lang="en-GB" sz="1700">
                <a:solidFill>
                  <a:schemeClr val="dk1"/>
                </a:solidFill>
              </a:rPr>
              <a:t>Heading 1</a:t>
            </a:r>
            <a:r>
              <a:rPr lang="en-GB" sz="1700">
                <a:solidFill>
                  <a:schemeClr val="dk1"/>
                </a:solidFill>
              </a:rPr>
              <a:t>’ in a Word document. The </a:t>
            </a:r>
            <a:r>
              <a:rPr lang="en-GB" sz="1700">
                <a:solidFill>
                  <a:schemeClr val="dk1"/>
                </a:solidFill>
              </a:rPr>
              <a:t>subsections</a:t>
            </a:r>
            <a:r>
              <a:rPr lang="en-GB" sz="1700">
                <a:solidFill>
                  <a:schemeClr val="dk1"/>
                </a:solidFill>
              </a:rPr>
              <a:t> of all these headings would be turned into ‘Heading 2’</a:t>
            </a:r>
            <a:endParaRPr sz="1700">
              <a:solidFill>
                <a:schemeClr val="dk1"/>
              </a:solidFill>
            </a:endParaRPr>
          </a:p>
        </p:txBody>
      </p:sp>
      <p:pic>
        <p:nvPicPr>
          <p:cNvPr id="184" name="Google Shape;184;p17"/>
          <p:cNvPicPr preferRelativeResize="0"/>
          <p:nvPr/>
        </p:nvPicPr>
        <p:blipFill>
          <a:blip r:embed="rId8">
            <a:alphaModFix/>
          </a:blip>
          <a:stretch>
            <a:fillRect/>
          </a:stretch>
        </p:blipFill>
        <p:spPr>
          <a:xfrm rot="3788461">
            <a:off x="6545966" y="4342656"/>
            <a:ext cx="830519" cy="849963"/>
          </a:xfrm>
          <a:prstGeom prst="rect">
            <a:avLst/>
          </a:prstGeom>
          <a:noFill/>
          <a:ln>
            <a:noFill/>
          </a:ln>
        </p:spPr>
      </p:pic>
      <p:pic>
        <p:nvPicPr>
          <p:cNvPr id="185" name="Google Shape;185;p17"/>
          <p:cNvPicPr preferRelativeResize="0"/>
          <p:nvPr/>
        </p:nvPicPr>
        <p:blipFill>
          <a:blip r:embed="rId9">
            <a:alphaModFix/>
          </a:blip>
          <a:stretch>
            <a:fillRect/>
          </a:stretch>
        </p:blipFill>
        <p:spPr>
          <a:xfrm>
            <a:off x="7999050" y="3985645"/>
            <a:ext cx="1002051" cy="978904"/>
          </a:xfrm>
          <a:prstGeom prst="rect">
            <a:avLst/>
          </a:prstGeom>
          <a:noFill/>
          <a:ln>
            <a:noFill/>
          </a:ln>
        </p:spPr>
      </p:pic>
      <p:sp>
        <p:nvSpPr>
          <p:cNvPr id="186" name="Google Shape;186;p17"/>
          <p:cNvSpPr txBox="1"/>
          <p:nvPr/>
        </p:nvSpPr>
        <p:spPr>
          <a:xfrm>
            <a:off x="1247823" y="607825"/>
            <a:ext cx="5605500" cy="10773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What To Include In Your Table Of Contents</a:t>
            </a:r>
            <a:endParaRPr sz="1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8"/>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8"/>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194" name="Google Shape;194;p18"/>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5" name="Google Shape;195;p18"/>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196" name="Google Shape;196;p18"/>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197" name="Google Shape;197;p18"/>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198" name="Google Shape;198;p18"/>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199" name="Google Shape;199;p18"/>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8"/>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8"/>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02" name="Google Shape;202;p18"/>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18"/>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04" name="Google Shape;204;p18"/>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18"/>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06" name="Google Shape;206;p18"/>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07" name="Google Shape;207;p18"/>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08" name="Google Shape;208;p18"/>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09" name="Google Shape;209;p18"/>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10" name="Google Shape;210;p18"/>
          <p:cNvSpPr txBox="1"/>
          <p:nvPr/>
        </p:nvSpPr>
        <p:spPr>
          <a:xfrm>
            <a:off x="726600" y="1753138"/>
            <a:ext cx="7134000" cy="225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There is a certain procedure to apply a Table of Content or TOC in this way.</a:t>
            </a:r>
            <a:br>
              <a:rPr lang="en-GB" sz="1700">
                <a:solidFill>
                  <a:schemeClr val="dk1"/>
                </a:solidFill>
              </a:rPr>
            </a:b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Click on References from the first tab, followed by table of contents, and then customized table of contents and by making sure that the levels of the Table of Contents are listed more than 3</a:t>
            </a:r>
            <a:endParaRPr sz="1700">
              <a:solidFill>
                <a:schemeClr val="dk1"/>
              </a:solidFill>
            </a:endParaRPr>
          </a:p>
        </p:txBody>
      </p:sp>
      <p:pic>
        <p:nvPicPr>
          <p:cNvPr id="211" name="Google Shape;211;p18"/>
          <p:cNvPicPr preferRelativeResize="0"/>
          <p:nvPr/>
        </p:nvPicPr>
        <p:blipFill>
          <a:blip r:embed="rId8">
            <a:alphaModFix/>
          </a:blip>
          <a:stretch>
            <a:fillRect/>
          </a:stretch>
        </p:blipFill>
        <p:spPr>
          <a:xfrm rot="3788461">
            <a:off x="6545966" y="4342656"/>
            <a:ext cx="830519" cy="849963"/>
          </a:xfrm>
          <a:prstGeom prst="rect">
            <a:avLst/>
          </a:prstGeom>
          <a:noFill/>
          <a:ln>
            <a:noFill/>
          </a:ln>
        </p:spPr>
      </p:pic>
      <p:pic>
        <p:nvPicPr>
          <p:cNvPr id="212" name="Google Shape;212;p18"/>
          <p:cNvPicPr preferRelativeResize="0"/>
          <p:nvPr/>
        </p:nvPicPr>
        <p:blipFill>
          <a:blip r:embed="rId9">
            <a:alphaModFix/>
          </a:blip>
          <a:stretch>
            <a:fillRect/>
          </a:stretch>
        </p:blipFill>
        <p:spPr>
          <a:xfrm>
            <a:off x="7999050" y="3985645"/>
            <a:ext cx="1002051" cy="978904"/>
          </a:xfrm>
          <a:prstGeom prst="rect">
            <a:avLst/>
          </a:prstGeom>
          <a:noFill/>
          <a:ln>
            <a:noFill/>
          </a:ln>
        </p:spPr>
      </p:pic>
      <p:sp>
        <p:nvSpPr>
          <p:cNvPr id="213" name="Google Shape;213;p18"/>
          <p:cNvSpPr txBox="1"/>
          <p:nvPr/>
        </p:nvSpPr>
        <p:spPr>
          <a:xfrm>
            <a:off x="1247823" y="607825"/>
            <a:ext cx="5605500" cy="10773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What To Include In Your Table Of Contents</a:t>
            </a:r>
            <a:endParaRPr sz="1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221" name="Google Shape;221;p19"/>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19"/>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223" name="Google Shape;223;p19"/>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224" name="Google Shape;224;p19"/>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225" name="Google Shape;225;p19"/>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226" name="Google Shape;226;p19"/>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29" name="Google Shape;229;p19"/>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0" name="Google Shape;230;p19"/>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31" name="Google Shape;231;p19"/>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19"/>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33" name="Google Shape;233;p19"/>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34" name="Google Shape;234;p19"/>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35" name="Google Shape;235;p19"/>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36" name="Google Shape;236;p19"/>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37" name="Google Shape;237;p19"/>
          <p:cNvSpPr txBox="1"/>
          <p:nvPr/>
        </p:nvSpPr>
        <p:spPr>
          <a:xfrm>
            <a:off x="805950" y="1883475"/>
            <a:ext cx="7127700" cy="16500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It is true that a good table of content is the one that contains of all details of chapter headings and their sub headings. </a:t>
            </a:r>
            <a:br>
              <a:rPr lang="en-GB" sz="1700">
                <a:solidFill>
                  <a:schemeClr val="dk1"/>
                </a:solidFill>
              </a:rPr>
            </a:b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There are certain headings that need to be kept in mind when designing a table of content.</a:t>
            </a:r>
            <a:endParaRPr sz="1700">
              <a:solidFill>
                <a:schemeClr val="dk1"/>
              </a:solidFill>
            </a:endParaRPr>
          </a:p>
        </p:txBody>
      </p:sp>
      <p:sp>
        <p:nvSpPr>
          <p:cNvPr id="238" name="Google Shape;238;p19"/>
          <p:cNvSpPr txBox="1"/>
          <p:nvPr/>
        </p:nvSpPr>
        <p:spPr>
          <a:xfrm>
            <a:off x="1942450" y="580600"/>
            <a:ext cx="44052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What Not To Include </a:t>
            </a:r>
            <a:endParaRPr sz="100">
              <a:solidFill>
                <a:srgbClr val="FFFFFF"/>
              </a:solidFill>
            </a:endParaRPr>
          </a:p>
        </p:txBody>
      </p:sp>
      <p:sp>
        <p:nvSpPr>
          <p:cNvPr id="239" name="Google Shape;239;p19"/>
          <p:cNvSpPr/>
          <p:nvPr/>
        </p:nvSpPr>
        <p:spPr>
          <a:xfrm rot="-6598088">
            <a:off x="1686998" y="51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0" name="Google Shape;240;p19"/>
          <p:cNvPicPr preferRelativeResize="0"/>
          <p:nvPr/>
        </p:nvPicPr>
        <p:blipFill>
          <a:blip r:embed="rId8">
            <a:alphaModFix/>
          </a:blip>
          <a:stretch>
            <a:fillRect/>
          </a:stretch>
        </p:blipFill>
        <p:spPr>
          <a:xfrm rot="3788461">
            <a:off x="6545966" y="4342656"/>
            <a:ext cx="830519" cy="849963"/>
          </a:xfrm>
          <a:prstGeom prst="rect">
            <a:avLst/>
          </a:prstGeom>
          <a:noFill/>
          <a:ln>
            <a:noFill/>
          </a:ln>
        </p:spPr>
      </p:pic>
      <p:pic>
        <p:nvPicPr>
          <p:cNvPr id="241" name="Google Shape;241;p19"/>
          <p:cNvPicPr preferRelativeResize="0"/>
          <p:nvPr/>
        </p:nvPicPr>
        <p:blipFill>
          <a:blip r:embed="rId9">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0"/>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0"/>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249" name="Google Shape;249;p20"/>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0" name="Google Shape;250;p20"/>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251" name="Google Shape;251;p20"/>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252" name="Google Shape;252;p20"/>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253" name="Google Shape;253;p20"/>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254" name="Google Shape;254;p20"/>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0"/>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0"/>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57" name="Google Shape;257;p20"/>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 name="Google Shape;258;p20"/>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59" name="Google Shape;259;p20"/>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20"/>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61" name="Google Shape;261;p20"/>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62" name="Google Shape;262;p20"/>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63" name="Google Shape;263;p20"/>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64" name="Google Shape;264;p20"/>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65" name="Google Shape;265;p20"/>
          <p:cNvSpPr txBox="1"/>
          <p:nvPr/>
        </p:nvSpPr>
        <p:spPr>
          <a:xfrm>
            <a:off x="848125" y="1715450"/>
            <a:ext cx="7127700" cy="2251800"/>
          </a:xfrm>
          <a:prstGeom prst="rect">
            <a:avLst/>
          </a:prstGeom>
          <a:noFill/>
          <a:ln>
            <a:noFill/>
          </a:ln>
        </p:spPr>
        <p:txBody>
          <a:bodyPr anchorCtr="0" anchor="t" bIns="91425" lIns="91425" spcFirstLastPara="1" rIns="91425" wrap="square" tIns="91425">
            <a:spAutoFit/>
          </a:bodyPr>
          <a:lstStyle/>
          <a:p>
            <a:pPr indent="-336550" lvl="0" marL="457200" rtl="0" algn="l">
              <a:lnSpc>
                <a:spcPct val="115000"/>
              </a:lnSpc>
              <a:spcBef>
                <a:spcPts val="0"/>
              </a:spcBef>
              <a:spcAft>
                <a:spcPts val="0"/>
              </a:spcAft>
              <a:buClr>
                <a:schemeClr val="dk1"/>
              </a:buClr>
              <a:buSzPts val="1700"/>
              <a:buChar char="❖"/>
            </a:pPr>
            <a:r>
              <a:rPr lang="en-GB" sz="1700">
                <a:solidFill>
                  <a:schemeClr val="dk1"/>
                </a:solidFill>
              </a:rPr>
              <a:t>One of the rule of academic writing is to refrain adding abstract and acknowledgments in the list of table of contents that need to be kept in mind when designing a table of content.</a:t>
            </a:r>
            <a:br>
              <a:rPr lang="en-GB" sz="1700">
                <a:solidFill>
                  <a:schemeClr val="dk1"/>
                </a:solidFill>
              </a:rPr>
            </a:br>
            <a:r>
              <a:rPr lang="en-GB" sz="1700">
                <a:solidFill>
                  <a:schemeClr val="dk1"/>
                </a:solidFill>
              </a:rPr>
              <a:t> </a:t>
            </a:r>
            <a:endParaRPr sz="1700">
              <a:solidFill>
                <a:schemeClr val="dk1"/>
              </a:solidFill>
            </a:endParaRPr>
          </a:p>
          <a:p>
            <a:pPr indent="-336550" lvl="0" marL="457200" rtl="0" algn="l">
              <a:lnSpc>
                <a:spcPct val="115000"/>
              </a:lnSpc>
              <a:spcBef>
                <a:spcPts val="0"/>
              </a:spcBef>
              <a:spcAft>
                <a:spcPts val="0"/>
              </a:spcAft>
              <a:buClr>
                <a:schemeClr val="dk1"/>
              </a:buClr>
              <a:buSzPts val="1700"/>
              <a:buChar char="❖"/>
            </a:pPr>
            <a:r>
              <a:rPr lang="en-GB" sz="1700">
                <a:solidFill>
                  <a:schemeClr val="dk1"/>
                </a:solidFill>
              </a:rPr>
              <a:t>The most prominent reason for this is since, the information or data that is added in these two headings are of fewer relevancies to the research topic.</a:t>
            </a:r>
            <a:endParaRPr sz="1700">
              <a:solidFill>
                <a:schemeClr val="dk1"/>
              </a:solidFill>
            </a:endParaRPr>
          </a:p>
        </p:txBody>
      </p:sp>
      <p:sp>
        <p:nvSpPr>
          <p:cNvPr id="266" name="Google Shape;266;p20"/>
          <p:cNvSpPr txBox="1"/>
          <p:nvPr/>
        </p:nvSpPr>
        <p:spPr>
          <a:xfrm>
            <a:off x="1942450" y="580600"/>
            <a:ext cx="44052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What Not To Include </a:t>
            </a:r>
            <a:endParaRPr sz="100">
              <a:solidFill>
                <a:srgbClr val="FFFFFF"/>
              </a:solidFill>
            </a:endParaRPr>
          </a:p>
        </p:txBody>
      </p:sp>
      <p:sp>
        <p:nvSpPr>
          <p:cNvPr id="267" name="Google Shape;267;p20"/>
          <p:cNvSpPr/>
          <p:nvPr/>
        </p:nvSpPr>
        <p:spPr>
          <a:xfrm rot="-6598088">
            <a:off x="1686998" y="51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8" name="Google Shape;268;p20"/>
          <p:cNvPicPr preferRelativeResize="0"/>
          <p:nvPr/>
        </p:nvPicPr>
        <p:blipFill>
          <a:blip r:embed="rId8">
            <a:alphaModFix/>
          </a:blip>
          <a:stretch>
            <a:fillRect/>
          </a:stretch>
        </p:blipFill>
        <p:spPr>
          <a:xfrm rot="3788461">
            <a:off x="6545966" y="4342656"/>
            <a:ext cx="830519" cy="849963"/>
          </a:xfrm>
          <a:prstGeom prst="rect">
            <a:avLst/>
          </a:prstGeom>
          <a:noFill/>
          <a:ln>
            <a:noFill/>
          </a:ln>
        </p:spPr>
      </p:pic>
      <p:pic>
        <p:nvPicPr>
          <p:cNvPr id="269" name="Google Shape;269;p20"/>
          <p:cNvPicPr preferRelativeResize="0"/>
          <p:nvPr/>
        </p:nvPicPr>
        <p:blipFill>
          <a:blip r:embed="rId9">
            <a:alphaModFix/>
          </a:blip>
          <a:stretch>
            <a:fillRect/>
          </a:stretch>
        </p:blipFill>
        <p:spPr>
          <a:xfrm>
            <a:off x="7999050" y="3985645"/>
            <a:ext cx="1002051" cy="9789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1"/>
          <p:cNvSpPr/>
          <p:nvPr/>
        </p:nvSpPr>
        <p:spPr>
          <a:xfrm rot="-6596014">
            <a:off x="-1794404" y="2134400"/>
            <a:ext cx="1037455" cy="1037455"/>
          </a:xfrm>
          <a:prstGeom prst="ellipse">
            <a:avLst/>
          </a:pr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
          <p:cNvSpPr/>
          <p:nvPr/>
        </p:nvSpPr>
        <p:spPr>
          <a:xfrm rot="-6599135">
            <a:off x="-849191" y="1450070"/>
            <a:ext cx="592480" cy="592480"/>
          </a:xfrm>
          <a:prstGeom prst="ellipse">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
          <p:cNvSpPr/>
          <p:nvPr/>
        </p:nvSpPr>
        <p:spPr>
          <a:xfrm>
            <a:off x="2590350" y="4575400"/>
            <a:ext cx="1146900" cy="1173600"/>
          </a:xfrm>
          <a:prstGeom prst="ellipse">
            <a:avLst/>
          </a:prstGeom>
          <a:solidFill>
            <a:srgbClr val="073763"/>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b="1" sz="3200"/>
          </a:p>
        </p:txBody>
      </p:sp>
      <p:sp>
        <p:nvSpPr>
          <p:cNvPr id="277" name="Google Shape;277;p21"/>
          <p:cNvSpPr/>
          <p:nvPr/>
        </p:nvSpPr>
        <p:spPr>
          <a:xfrm>
            <a:off x="6848050" y="-306825"/>
            <a:ext cx="1914900" cy="1914900"/>
          </a:xfrm>
          <a:prstGeom prst="donut">
            <a:avLst>
              <a:gd fmla="val 25000" name="adj"/>
            </a:avLst>
          </a:prstGeom>
          <a:solidFill>
            <a:srgbClr val="1C458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8" name="Google Shape;278;p21"/>
          <p:cNvPicPr preferRelativeResize="0"/>
          <p:nvPr/>
        </p:nvPicPr>
        <p:blipFill rotWithShape="1">
          <a:blip r:embed="rId3">
            <a:alphaModFix/>
          </a:blip>
          <a:srcRect b="0" l="0" r="24282" t="0"/>
          <a:stretch/>
        </p:blipFill>
        <p:spPr>
          <a:xfrm flipH="1" rot="3133154">
            <a:off x="3429122" y="4397155"/>
            <a:ext cx="870083" cy="499191"/>
          </a:xfrm>
          <a:prstGeom prst="rect">
            <a:avLst/>
          </a:prstGeom>
          <a:noFill/>
          <a:ln>
            <a:noFill/>
          </a:ln>
        </p:spPr>
      </p:pic>
      <p:sp>
        <p:nvSpPr>
          <p:cNvPr id="279" name="Google Shape;279;p21"/>
          <p:cNvSpPr txBox="1"/>
          <p:nvPr/>
        </p:nvSpPr>
        <p:spPr>
          <a:xfrm rot="279706">
            <a:off x="-225621" y="1956358"/>
            <a:ext cx="686571" cy="1092841"/>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5900">
                <a:solidFill>
                  <a:srgbClr val="CC0000"/>
                </a:solidFill>
              </a:rPr>
              <a:t>?</a:t>
            </a:r>
            <a:endParaRPr sz="5900">
              <a:solidFill>
                <a:srgbClr val="CC0000"/>
              </a:solidFill>
            </a:endParaRPr>
          </a:p>
        </p:txBody>
      </p:sp>
      <p:pic>
        <p:nvPicPr>
          <p:cNvPr id="280" name="Google Shape;280;p21"/>
          <p:cNvPicPr preferRelativeResize="0"/>
          <p:nvPr/>
        </p:nvPicPr>
        <p:blipFill>
          <a:blip r:embed="rId4">
            <a:alphaModFix/>
          </a:blip>
          <a:stretch>
            <a:fillRect/>
          </a:stretch>
        </p:blipFill>
        <p:spPr>
          <a:xfrm>
            <a:off x="-558600" y="3824869"/>
            <a:ext cx="1146750" cy="1173581"/>
          </a:xfrm>
          <a:prstGeom prst="rect">
            <a:avLst/>
          </a:prstGeom>
          <a:noFill/>
          <a:ln>
            <a:noFill/>
          </a:ln>
        </p:spPr>
      </p:pic>
      <p:sp>
        <p:nvSpPr>
          <p:cNvPr id="281" name="Google Shape;281;p21"/>
          <p:cNvSpPr txBox="1"/>
          <p:nvPr/>
        </p:nvSpPr>
        <p:spPr>
          <a:xfrm flipH="1" rot="-1876488">
            <a:off x="679126" y="3449555"/>
            <a:ext cx="379086" cy="1108089"/>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073763"/>
                </a:solidFill>
              </a:rPr>
              <a:t>!</a:t>
            </a:r>
            <a:endParaRPr sz="6000">
              <a:solidFill>
                <a:srgbClr val="073763"/>
              </a:solidFill>
            </a:endParaRPr>
          </a:p>
        </p:txBody>
      </p:sp>
      <p:sp>
        <p:nvSpPr>
          <p:cNvPr id="282" name="Google Shape;282;p21"/>
          <p:cNvSpPr/>
          <p:nvPr/>
        </p:nvSpPr>
        <p:spPr>
          <a:xfrm rot="-6598506">
            <a:off x="-122541" y="-54993"/>
            <a:ext cx="367083" cy="365187"/>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1"/>
          <p:cNvSpPr/>
          <p:nvPr/>
        </p:nvSpPr>
        <p:spPr>
          <a:xfrm rot="-6598254">
            <a:off x="356866" y="1585673"/>
            <a:ext cx="481345" cy="468248"/>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1"/>
          <p:cNvSpPr txBox="1"/>
          <p:nvPr/>
        </p:nvSpPr>
        <p:spPr>
          <a:xfrm rot="994192">
            <a:off x="8119919" y="3372850"/>
            <a:ext cx="521768" cy="92336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4800">
                <a:solidFill>
                  <a:srgbClr val="073763"/>
                </a:solidFill>
              </a:rPr>
              <a:t>!</a:t>
            </a:r>
            <a:endParaRPr/>
          </a:p>
        </p:txBody>
      </p:sp>
      <p:sp>
        <p:nvSpPr>
          <p:cNvPr id="285" name="Google Shape;285;p21"/>
          <p:cNvSpPr/>
          <p:nvPr/>
        </p:nvSpPr>
        <p:spPr>
          <a:xfrm rot="-6598088">
            <a:off x="8725498" y="265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21"/>
          <p:cNvPicPr preferRelativeResize="0"/>
          <p:nvPr/>
        </p:nvPicPr>
        <p:blipFill rotWithShape="1">
          <a:blip r:embed="rId3">
            <a:alphaModFix/>
          </a:blip>
          <a:srcRect b="0" l="0" r="5829" t="0"/>
          <a:stretch/>
        </p:blipFill>
        <p:spPr>
          <a:xfrm rot="7906388">
            <a:off x="8240897" y="1225600"/>
            <a:ext cx="991906" cy="457575"/>
          </a:xfrm>
          <a:prstGeom prst="rect">
            <a:avLst/>
          </a:prstGeom>
          <a:noFill/>
          <a:ln>
            <a:noFill/>
          </a:ln>
        </p:spPr>
      </p:pic>
      <p:sp>
        <p:nvSpPr>
          <p:cNvPr id="287" name="Google Shape;287;p21"/>
          <p:cNvSpPr/>
          <p:nvPr/>
        </p:nvSpPr>
        <p:spPr>
          <a:xfrm rot="-6597214">
            <a:off x="1365520" y="4749681"/>
            <a:ext cx="447461" cy="468632"/>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8" name="Google Shape;288;p21"/>
          <p:cNvPicPr preferRelativeResize="0"/>
          <p:nvPr/>
        </p:nvPicPr>
        <p:blipFill>
          <a:blip r:embed="rId5">
            <a:alphaModFix/>
          </a:blip>
          <a:stretch>
            <a:fillRect/>
          </a:stretch>
        </p:blipFill>
        <p:spPr>
          <a:xfrm rot="1302271">
            <a:off x="3754175" y="-344152"/>
            <a:ext cx="631400" cy="675475"/>
          </a:xfrm>
          <a:prstGeom prst="rect">
            <a:avLst/>
          </a:prstGeom>
          <a:noFill/>
          <a:ln>
            <a:noFill/>
          </a:ln>
        </p:spPr>
      </p:pic>
      <p:sp>
        <p:nvSpPr>
          <p:cNvPr id="289" name="Google Shape;289;p21"/>
          <p:cNvSpPr txBox="1"/>
          <p:nvPr/>
        </p:nvSpPr>
        <p:spPr>
          <a:xfrm rot="3886993">
            <a:off x="2317913" y="-459"/>
            <a:ext cx="701336" cy="110821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6000">
                <a:solidFill>
                  <a:srgbClr val="CC0000"/>
                </a:solidFill>
              </a:rPr>
              <a:t>!</a:t>
            </a:r>
            <a:endParaRPr sz="2600">
              <a:solidFill>
                <a:srgbClr val="CC0000"/>
              </a:solidFill>
            </a:endParaRPr>
          </a:p>
        </p:txBody>
      </p:sp>
      <p:pic>
        <p:nvPicPr>
          <p:cNvPr id="290" name="Google Shape;290;p21"/>
          <p:cNvPicPr preferRelativeResize="0"/>
          <p:nvPr/>
        </p:nvPicPr>
        <p:blipFill rotWithShape="1">
          <a:blip r:embed="rId6">
            <a:alphaModFix/>
          </a:blip>
          <a:srcRect b="8590" l="5197" r="4091" t="10971"/>
          <a:stretch/>
        </p:blipFill>
        <p:spPr>
          <a:xfrm>
            <a:off x="295300" y="189275"/>
            <a:ext cx="1146750" cy="922706"/>
          </a:xfrm>
          <a:prstGeom prst="rect">
            <a:avLst/>
          </a:prstGeom>
          <a:noFill/>
          <a:ln>
            <a:noFill/>
          </a:ln>
        </p:spPr>
      </p:pic>
      <p:pic>
        <p:nvPicPr>
          <p:cNvPr id="291" name="Google Shape;291;p21"/>
          <p:cNvPicPr preferRelativeResize="0"/>
          <p:nvPr/>
        </p:nvPicPr>
        <p:blipFill rotWithShape="1">
          <a:blip r:embed="rId6">
            <a:alphaModFix/>
          </a:blip>
          <a:srcRect b="8590" l="5197" r="4091" t="10971"/>
          <a:stretch/>
        </p:blipFill>
        <p:spPr>
          <a:xfrm>
            <a:off x="5532100" y="4730244"/>
            <a:ext cx="759000" cy="610705"/>
          </a:xfrm>
          <a:prstGeom prst="rect">
            <a:avLst/>
          </a:prstGeom>
          <a:noFill/>
          <a:ln>
            <a:noFill/>
          </a:ln>
        </p:spPr>
      </p:pic>
      <p:pic>
        <p:nvPicPr>
          <p:cNvPr id="292" name="Google Shape;292;p21"/>
          <p:cNvPicPr preferRelativeResize="0"/>
          <p:nvPr/>
        </p:nvPicPr>
        <p:blipFill rotWithShape="1">
          <a:blip r:embed="rId7">
            <a:alphaModFix/>
          </a:blip>
          <a:srcRect b="0" l="0" r="1671" t="10080"/>
          <a:stretch/>
        </p:blipFill>
        <p:spPr>
          <a:xfrm>
            <a:off x="7930938" y="2536513"/>
            <a:ext cx="899700" cy="675569"/>
          </a:xfrm>
          <a:prstGeom prst="rect">
            <a:avLst/>
          </a:prstGeom>
          <a:noFill/>
          <a:ln>
            <a:noFill/>
          </a:ln>
        </p:spPr>
      </p:pic>
      <p:sp>
        <p:nvSpPr>
          <p:cNvPr id="293" name="Google Shape;293;p21"/>
          <p:cNvSpPr txBox="1"/>
          <p:nvPr/>
        </p:nvSpPr>
        <p:spPr>
          <a:xfrm>
            <a:off x="1526475" y="647175"/>
            <a:ext cx="5086800" cy="631200"/>
          </a:xfrm>
          <a:prstGeom prst="rect">
            <a:avLst/>
          </a:prstGeom>
          <a:solidFill>
            <a:srgbClr val="CC00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rgbClr val="FFFFFF"/>
                </a:solidFill>
              </a:rPr>
              <a:t>Appendices And Tables</a:t>
            </a:r>
            <a:r>
              <a:rPr b="1" lang="en-GB" sz="2900">
                <a:solidFill>
                  <a:srgbClr val="FFFFFF"/>
                </a:solidFill>
              </a:rPr>
              <a:t> </a:t>
            </a:r>
            <a:endParaRPr sz="100">
              <a:solidFill>
                <a:srgbClr val="FFFFFF"/>
              </a:solidFill>
            </a:endParaRPr>
          </a:p>
        </p:txBody>
      </p:sp>
      <p:sp>
        <p:nvSpPr>
          <p:cNvPr id="294" name="Google Shape;294;p21"/>
          <p:cNvSpPr/>
          <p:nvPr/>
        </p:nvSpPr>
        <p:spPr>
          <a:xfrm rot="-6598088">
            <a:off x="1686998" y="51623"/>
            <a:ext cx="294292" cy="263356"/>
          </a:xfrm>
          <a:prstGeom prst="ellipse">
            <a:avLst/>
          </a:pr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5" name="Google Shape;295;p21"/>
          <p:cNvPicPr preferRelativeResize="0"/>
          <p:nvPr/>
        </p:nvPicPr>
        <p:blipFill>
          <a:blip r:embed="rId8">
            <a:alphaModFix/>
          </a:blip>
          <a:stretch>
            <a:fillRect/>
          </a:stretch>
        </p:blipFill>
        <p:spPr>
          <a:xfrm rot="3788461">
            <a:off x="6545966" y="4342656"/>
            <a:ext cx="830519" cy="849963"/>
          </a:xfrm>
          <a:prstGeom prst="rect">
            <a:avLst/>
          </a:prstGeom>
          <a:noFill/>
          <a:ln>
            <a:noFill/>
          </a:ln>
        </p:spPr>
      </p:pic>
      <p:pic>
        <p:nvPicPr>
          <p:cNvPr id="296" name="Google Shape;296;p21"/>
          <p:cNvPicPr preferRelativeResize="0"/>
          <p:nvPr/>
        </p:nvPicPr>
        <p:blipFill>
          <a:blip r:embed="rId9">
            <a:alphaModFix/>
          </a:blip>
          <a:stretch>
            <a:fillRect/>
          </a:stretch>
        </p:blipFill>
        <p:spPr>
          <a:xfrm>
            <a:off x="7999050" y="3985645"/>
            <a:ext cx="1002051" cy="978904"/>
          </a:xfrm>
          <a:prstGeom prst="rect">
            <a:avLst/>
          </a:prstGeom>
          <a:noFill/>
          <a:ln>
            <a:noFill/>
          </a:ln>
        </p:spPr>
      </p:pic>
      <p:pic>
        <p:nvPicPr>
          <p:cNvPr id="297" name="Google Shape;297;p21"/>
          <p:cNvPicPr preferRelativeResize="0"/>
          <p:nvPr/>
        </p:nvPicPr>
        <p:blipFill>
          <a:blip r:embed="rId10">
            <a:alphaModFix/>
          </a:blip>
          <a:stretch>
            <a:fillRect/>
          </a:stretch>
        </p:blipFill>
        <p:spPr>
          <a:xfrm>
            <a:off x="1326889" y="1347575"/>
            <a:ext cx="3198425" cy="3421925"/>
          </a:xfrm>
          <a:prstGeom prst="rect">
            <a:avLst/>
          </a:prstGeom>
          <a:noFill/>
          <a:ln>
            <a:noFill/>
          </a:ln>
        </p:spPr>
      </p:pic>
      <p:pic>
        <p:nvPicPr>
          <p:cNvPr id="298" name="Google Shape;298;p21"/>
          <p:cNvPicPr preferRelativeResize="0"/>
          <p:nvPr/>
        </p:nvPicPr>
        <p:blipFill>
          <a:blip r:embed="rId11">
            <a:alphaModFix/>
          </a:blip>
          <a:stretch>
            <a:fillRect/>
          </a:stretch>
        </p:blipFill>
        <p:spPr>
          <a:xfrm>
            <a:off x="4952400" y="1347575"/>
            <a:ext cx="2354104" cy="3578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