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Merriweather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Merriweather-regular.fnt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Merriweather-italic.fntdata"/><Relationship Id="rId14" Type="http://schemas.openxmlformats.org/officeDocument/2006/relationships/font" Target="fonts/Merriweather-bold.fntdata"/><Relationship Id="rId16" Type="http://schemas.openxmlformats.org/officeDocument/2006/relationships/font" Target="fonts/Merriweather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b8448ecc3d_0_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b8448ecc3d_0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e7d08850f1_0_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e7d08850f1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f25897cf61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f25897cf61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e716100f18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e716100f18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e716100f18_0_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" name="Google Shape;189;ge716100f18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e71c7e1979_0_1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8" name="Google Shape;218;ge71c7e1979_0_1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3.png"/><Relationship Id="rId5" Type="http://schemas.openxmlformats.org/officeDocument/2006/relationships/image" Target="../media/image6.png"/><Relationship Id="rId6" Type="http://schemas.openxmlformats.org/officeDocument/2006/relationships/image" Target="../media/image2.png"/><Relationship Id="rId7" Type="http://schemas.openxmlformats.org/officeDocument/2006/relationships/image" Target="../media/image5.png"/><Relationship Id="rId8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3.png"/><Relationship Id="rId5" Type="http://schemas.openxmlformats.org/officeDocument/2006/relationships/image" Target="../media/image6.png"/><Relationship Id="rId6" Type="http://schemas.openxmlformats.org/officeDocument/2006/relationships/image" Target="../media/image2.png"/><Relationship Id="rId7" Type="http://schemas.openxmlformats.org/officeDocument/2006/relationships/image" Target="../media/image5.png"/><Relationship Id="rId8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3.png"/><Relationship Id="rId5" Type="http://schemas.openxmlformats.org/officeDocument/2006/relationships/image" Target="../media/image6.png"/><Relationship Id="rId6" Type="http://schemas.openxmlformats.org/officeDocument/2006/relationships/image" Target="../media/image2.png"/><Relationship Id="rId7" Type="http://schemas.openxmlformats.org/officeDocument/2006/relationships/image" Target="../media/image5.png"/><Relationship Id="rId8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3.png"/><Relationship Id="rId5" Type="http://schemas.openxmlformats.org/officeDocument/2006/relationships/image" Target="../media/image6.png"/><Relationship Id="rId6" Type="http://schemas.openxmlformats.org/officeDocument/2006/relationships/image" Target="../media/image2.png"/><Relationship Id="rId7" Type="http://schemas.openxmlformats.org/officeDocument/2006/relationships/image" Target="../media/image5.png"/><Relationship Id="rId8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Relationship Id="rId4" Type="http://schemas.openxmlformats.org/officeDocument/2006/relationships/image" Target="../media/image3.png"/><Relationship Id="rId5" Type="http://schemas.openxmlformats.org/officeDocument/2006/relationships/image" Target="../media/image6.png"/><Relationship Id="rId6" Type="http://schemas.openxmlformats.org/officeDocument/2006/relationships/image" Target="../media/image2.png"/><Relationship Id="rId7" Type="http://schemas.openxmlformats.org/officeDocument/2006/relationships/image" Target="../media/image5.png"/><Relationship Id="rId8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Relationship Id="rId4" Type="http://schemas.openxmlformats.org/officeDocument/2006/relationships/image" Target="../media/image3.png"/><Relationship Id="rId5" Type="http://schemas.openxmlformats.org/officeDocument/2006/relationships/image" Target="../media/image6.png"/><Relationship Id="rId6" Type="http://schemas.openxmlformats.org/officeDocument/2006/relationships/image" Target="../media/image2.png"/><Relationship Id="rId7" Type="http://schemas.openxmlformats.org/officeDocument/2006/relationships/image" Target="../media/image5.png"/><Relationship Id="rId8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Relationship Id="rId4" Type="http://schemas.openxmlformats.org/officeDocument/2006/relationships/image" Target="../media/image3.png"/><Relationship Id="rId5" Type="http://schemas.openxmlformats.org/officeDocument/2006/relationships/image" Target="../media/image6.png"/><Relationship Id="rId6" Type="http://schemas.openxmlformats.org/officeDocument/2006/relationships/image" Target="../media/image2.png"/><Relationship Id="rId7" Type="http://schemas.openxmlformats.org/officeDocument/2006/relationships/image" Target="../media/image5.png"/><Relationship Id="rId8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 rot="-6599135">
            <a:off x="-849191" y="1450070"/>
            <a:ext cx="592480" cy="592480"/>
          </a:xfrm>
          <a:prstGeom prst="ellipse">
            <a:avLst/>
          </a:prstGeom>
          <a:solidFill>
            <a:srgbClr val="1155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/>
          <p:nvPr/>
        </p:nvSpPr>
        <p:spPr>
          <a:xfrm rot="-6597823">
            <a:off x="2359149" y="1686794"/>
            <a:ext cx="984989" cy="1012414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3"/>
          <p:cNvSpPr/>
          <p:nvPr/>
        </p:nvSpPr>
        <p:spPr>
          <a:xfrm>
            <a:off x="3232977" y="424126"/>
            <a:ext cx="4501500" cy="4199700"/>
          </a:xfrm>
          <a:prstGeom prst="ellipse">
            <a:avLst/>
          </a:prstGeom>
          <a:solidFill>
            <a:srgbClr val="CC0000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3"/>
          <p:cNvSpPr/>
          <p:nvPr/>
        </p:nvSpPr>
        <p:spPr>
          <a:xfrm>
            <a:off x="2326400" y="3148550"/>
            <a:ext cx="1838700" cy="1773600"/>
          </a:xfrm>
          <a:prstGeom prst="ellipse">
            <a:avLst/>
          </a:prstGeom>
          <a:solidFill>
            <a:srgbClr val="073763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/>
          </a:p>
        </p:txBody>
      </p:sp>
      <p:sp>
        <p:nvSpPr>
          <p:cNvPr id="58" name="Google Shape;58;p13"/>
          <p:cNvSpPr/>
          <p:nvPr/>
        </p:nvSpPr>
        <p:spPr>
          <a:xfrm>
            <a:off x="6783750" y="81500"/>
            <a:ext cx="1914900" cy="1914900"/>
          </a:xfrm>
          <a:prstGeom prst="donut">
            <a:avLst>
              <a:gd fmla="val 25000" name="adj"/>
            </a:avLst>
          </a:prstGeom>
          <a:solidFill>
            <a:srgbClr val="1C4587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13"/>
          <p:cNvSpPr txBox="1"/>
          <p:nvPr/>
        </p:nvSpPr>
        <p:spPr>
          <a:xfrm>
            <a:off x="2890050" y="2335275"/>
            <a:ext cx="50409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600">
                <a:solidFill>
                  <a:srgbClr val="FFFFFF"/>
                </a:solidFill>
              </a:rPr>
              <a:t>Thematic Analysis </a:t>
            </a:r>
            <a:endParaRPr b="1" sz="1300">
              <a:solidFill>
                <a:srgbClr val="FFFFFF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pic>
        <p:nvPicPr>
          <p:cNvPr id="60" name="Google Shape;60;p13"/>
          <p:cNvPicPr preferRelativeResize="0"/>
          <p:nvPr/>
        </p:nvPicPr>
        <p:blipFill rotWithShape="1">
          <a:blip r:embed="rId3">
            <a:alphaModFix/>
          </a:blip>
          <a:srcRect b="0" l="0" r="3716" t="0"/>
          <a:stretch/>
        </p:blipFill>
        <p:spPr>
          <a:xfrm rot="-1225023">
            <a:off x="2022730" y="1290924"/>
            <a:ext cx="1014165" cy="457577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3"/>
          <p:cNvSpPr txBox="1"/>
          <p:nvPr/>
        </p:nvSpPr>
        <p:spPr>
          <a:xfrm rot="279706">
            <a:off x="-225621" y="1956358"/>
            <a:ext cx="686571" cy="10928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5900">
                <a:solidFill>
                  <a:srgbClr val="CC0000"/>
                </a:solidFill>
              </a:rPr>
              <a:t>?</a:t>
            </a:r>
            <a:endParaRPr sz="5900">
              <a:solidFill>
                <a:srgbClr val="CC0000"/>
              </a:solidFill>
            </a:endParaRPr>
          </a:p>
        </p:txBody>
      </p:sp>
      <p:pic>
        <p:nvPicPr>
          <p:cNvPr id="62" name="Google Shape;62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387900" y="3888306"/>
            <a:ext cx="1146750" cy="1173581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3"/>
          <p:cNvSpPr txBox="1"/>
          <p:nvPr/>
        </p:nvSpPr>
        <p:spPr>
          <a:xfrm flipH="1" rot="-1876488">
            <a:off x="813001" y="3079330"/>
            <a:ext cx="379086" cy="11080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6000">
                <a:solidFill>
                  <a:srgbClr val="073763"/>
                </a:solidFill>
              </a:rPr>
              <a:t>!</a:t>
            </a:r>
            <a:endParaRPr sz="6000">
              <a:solidFill>
                <a:srgbClr val="073763"/>
              </a:solidFill>
            </a:endParaRPr>
          </a:p>
        </p:txBody>
      </p:sp>
      <p:sp>
        <p:nvSpPr>
          <p:cNvPr id="64" name="Google Shape;64;p13"/>
          <p:cNvSpPr/>
          <p:nvPr/>
        </p:nvSpPr>
        <p:spPr>
          <a:xfrm rot="-6598506">
            <a:off x="-122541" y="-54993"/>
            <a:ext cx="367083" cy="365187"/>
          </a:xfrm>
          <a:prstGeom prst="ellipse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3"/>
          <p:cNvSpPr/>
          <p:nvPr/>
        </p:nvSpPr>
        <p:spPr>
          <a:xfrm rot="-6598254">
            <a:off x="953316" y="2259598"/>
            <a:ext cx="481345" cy="468248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13"/>
          <p:cNvSpPr txBox="1"/>
          <p:nvPr/>
        </p:nvSpPr>
        <p:spPr>
          <a:xfrm rot="994192">
            <a:off x="8119919" y="3372850"/>
            <a:ext cx="521768" cy="9233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073763"/>
                </a:solidFill>
              </a:rPr>
              <a:t>!</a:t>
            </a:r>
            <a:endParaRPr/>
          </a:p>
        </p:txBody>
      </p:sp>
      <p:sp>
        <p:nvSpPr>
          <p:cNvPr id="67" name="Google Shape;67;p13"/>
          <p:cNvSpPr/>
          <p:nvPr/>
        </p:nvSpPr>
        <p:spPr>
          <a:xfrm rot="-6598088">
            <a:off x="8725498" y="26562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68" name="Google Shape;68;p13"/>
          <p:cNvPicPr preferRelativeResize="0"/>
          <p:nvPr/>
        </p:nvPicPr>
        <p:blipFill rotWithShape="1">
          <a:blip r:embed="rId3">
            <a:alphaModFix/>
          </a:blip>
          <a:srcRect b="0" l="0" r="5829" t="0"/>
          <a:stretch/>
        </p:blipFill>
        <p:spPr>
          <a:xfrm rot="7906388">
            <a:off x="8247522" y="1494625"/>
            <a:ext cx="991906" cy="457575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3"/>
          <p:cNvSpPr/>
          <p:nvPr/>
        </p:nvSpPr>
        <p:spPr>
          <a:xfrm rot="-6597214">
            <a:off x="1365520" y="4749681"/>
            <a:ext cx="447461" cy="468632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70" name="Google Shape;70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302271">
            <a:off x="3742800" y="-210139"/>
            <a:ext cx="631400" cy="675475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3"/>
          <p:cNvSpPr txBox="1"/>
          <p:nvPr/>
        </p:nvSpPr>
        <p:spPr>
          <a:xfrm rot="3886993">
            <a:off x="2569138" y="96516"/>
            <a:ext cx="701336" cy="110821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CC0000"/>
                </a:solidFill>
              </a:rPr>
              <a:t>!</a:t>
            </a:r>
            <a:endParaRPr sz="2600">
              <a:solidFill>
                <a:srgbClr val="CC0000"/>
              </a:solidFill>
            </a:endParaRPr>
          </a:p>
        </p:txBody>
      </p:sp>
      <p:pic>
        <p:nvPicPr>
          <p:cNvPr id="72" name="Google Shape;72;p13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428075" y="395925"/>
            <a:ext cx="1580130" cy="1271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3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4693900" y="4730244"/>
            <a:ext cx="759000" cy="610705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13"/>
          <p:cNvPicPr preferRelativeResize="0"/>
          <p:nvPr/>
        </p:nvPicPr>
        <p:blipFill rotWithShape="1">
          <a:blip r:embed="rId7">
            <a:alphaModFix/>
          </a:blip>
          <a:srcRect b="0" l="0" r="1671" t="10080"/>
          <a:stretch/>
        </p:blipFill>
        <p:spPr>
          <a:xfrm>
            <a:off x="7930938" y="2536513"/>
            <a:ext cx="899700" cy="675569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3788461">
            <a:off x="6545966" y="4342656"/>
            <a:ext cx="830519" cy="849963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13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999050" y="3985645"/>
            <a:ext cx="1002051" cy="9789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4"/>
          <p:cNvSpPr/>
          <p:nvPr/>
        </p:nvSpPr>
        <p:spPr>
          <a:xfrm rot="-6596014">
            <a:off x="-1794404" y="2134400"/>
            <a:ext cx="1037455" cy="1037455"/>
          </a:xfrm>
          <a:prstGeom prst="ellipse">
            <a:avLst/>
          </a:prstGeom>
          <a:solidFill>
            <a:srgbClr val="3C78D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4"/>
          <p:cNvSpPr/>
          <p:nvPr/>
        </p:nvSpPr>
        <p:spPr>
          <a:xfrm rot="-6599135">
            <a:off x="-849191" y="1450070"/>
            <a:ext cx="592480" cy="592480"/>
          </a:xfrm>
          <a:prstGeom prst="ellipse">
            <a:avLst/>
          </a:prstGeom>
          <a:solidFill>
            <a:srgbClr val="1155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4"/>
          <p:cNvSpPr/>
          <p:nvPr/>
        </p:nvSpPr>
        <p:spPr>
          <a:xfrm>
            <a:off x="2590350" y="4575400"/>
            <a:ext cx="1146900" cy="1173600"/>
          </a:xfrm>
          <a:prstGeom prst="ellipse">
            <a:avLst/>
          </a:prstGeom>
          <a:solidFill>
            <a:srgbClr val="073763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/>
          </a:p>
        </p:txBody>
      </p:sp>
      <p:sp>
        <p:nvSpPr>
          <p:cNvPr id="84" name="Google Shape;84;p14"/>
          <p:cNvSpPr/>
          <p:nvPr/>
        </p:nvSpPr>
        <p:spPr>
          <a:xfrm>
            <a:off x="6848050" y="-306825"/>
            <a:ext cx="1914900" cy="1914900"/>
          </a:xfrm>
          <a:prstGeom prst="donut">
            <a:avLst>
              <a:gd fmla="val 25000" name="adj"/>
            </a:avLst>
          </a:prstGeom>
          <a:solidFill>
            <a:srgbClr val="1C4587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3">
            <a:alphaModFix/>
          </a:blip>
          <a:srcRect b="0" l="0" r="24282" t="0"/>
          <a:stretch/>
        </p:blipFill>
        <p:spPr>
          <a:xfrm flipH="1" rot="3133154">
            <a:off x="3429122" y="4397155"/>
            <a:ext cx="870083" cy="499191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4"/>
          <p:cNvSpPr txBox="1"/>
          <p:nvPr/>
        </p:nvSpPr>
        <p:spPr>
          <a:xfrm rot="279706">
            <a:off x="-225621" y="1956358"/>
            <a:ext cx="686571" cy="10928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5900">
                <a:solidFill>
                  <a:srgbClr val="CC0000"/>
                </a:solidFill>
              </a:rPr>
              <a:t>?</a:t>
            </a:r>
            <a:endParaRPr sz="5900">
              <a:solidFill>
                <a:srgbClr val="CC0000"/>
              </a:solidFill>
            </a:endParaRPr>
          </a:p>
        </p:txBody>
      </p:sp>
      <p:pic>
        <p:nvPicPr>
          <p:cNvPr id="87" name="Google Shape;87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351250" y="3893569"/>
            <a:ext cx="1146750" cy="1173581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4"/>
          <p:cNvSpPr txBox="1"/>
          <p:nvPr/>
        </p:nvSpPr>
        <p:spPr>
          <a:xfrm flipH="1" rot="-1876488">
            <a:off x="679126" y="3449555"/>
            <a:ext cx="379086" cy="11080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073763"/>
                </a:solidFill>
              </a:rPr>
              <a:t>!</a:t>
            </a:r>
            <a:endParaRPr sz="6000">
              <a:solidFill>
                <a:srgbClr val="073763"/>
              </a:solidFill>
            </a:endParaRPr>
          </a:p>
        </p:txBody>
      </p:sp>
      <p:sp>
        <p:nvSpPr>
          <p:cNvPr id="89" name="Google Shape;89;p14"/>
          <p:cNvSpPr/>
          <p:nvPr/>
        </p:nvSpPr>
        <p:spPr>
          <a:xfrm rot="-6598506">
            <a:off x="-122541" y="-54993"/>
            <a:ext cx="367083" cy="365187"/>
          </a:xfrm>
          <a:prstGeom prst="ellipse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14"/>
          <p:cNvSpPr/>
          <p:nvPr/>
        </p:nvSpPr>
        <p:spPr>
          <a:xfrm rot="-6598254">
            <a:off x="356866" y="1585673"/>
            <a:ext cx="481345" cy="468248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4"/>
          <p:cNvSpPr txBox="1"/>
          <p:nvPr/>
        </p:nvSpPr>
        <p:spPr>
          <a:xfrm rot="994192">
            <a:off x="8119919" y="3372850"/>
            <a:ext cx="521768" cy="9233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073763"/>
                </a:solidFill>
              </a:rPr>
              <a:t>!</a:t>
            </a:r>
            <a:endParaRPr/>
          </a:p>
        </p:txBody>
      </p:sp>
      <p:sp>
        <p:nvSpPr>
          <p:cNvPr id="92" name="Google Shape;92;p14"/>
          <p:cNvSpPr/>
          <p:nvPr/>
        </p:nvSpPr>
        <p:spPr>
          <a:xfrm rot="-6598088">
            <a:off x="8725498" y="26562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93" name="Google Shape;93;p14"/>
          <p:cNvPicPr preferRelativeResize="0"/>
          <p:nvPr/>
        </p:nvPicPr>
        <p:blipFill rotWithShape="1">
          <a:blip r:embed="rId3">
            <a:alphaModFix/>
          </a:blip>
          <a:srcRect b="0" l="0" r="5829" t="0"/>
          <a:stretch/>
        </p:blipFill>
        <p:spPr>
          <a:xfrm rot="7906388">
            <a:off x="8240897" y="1225600"/>
            <a:ext cx="991906" cy="457575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4"/>
          <p:cNvSpPr/>
          <p:nvPr/>
        </p:nvSpPr>
        <p:spPr>
          <a:xfrm rot="-6597214">
            <a:off x="1365520" y="4749681"/>
            <a:ext cx="447461" cy="468632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95" name="Google Shape;95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302271">
            <a:off x="3754175" y="-344152"/>
            <a:ext cx="631400" cy="675475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4"/>
          <p:cNvSpPr txBox="1"/>
          <p:nvPr/>
        </p:nvSpPr>
        <p:spPr>
          <a:xfrm rot="3886993">
            <a:off x="2317913" y="-459"/>
            <a:ext cx="701336" cy="110821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CC0000"/>
                </a:solidFill>
              </a:rPr>
              <a:t>!</a:t>
            </a:r>
            <a:endParaRPr sz="2600">
              <a:solidFill>
                <a:srgbClr val="CC0000"/>
              </a:solidFill>
            </a:endParaRPr>
          </a:p>
        </p:txBody>
      </p:sp>
      <p:pic>
        <p:nvPicPr>
          <p:cNvPr id="97" name="Google Shape;97;p14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295300" y="189275"/>
            <a:ext cx="1146750" cy="922706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4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5532100" y="4730244"/>
            <a:ext cx="759000" cy="610705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14"/>
          <p:cNvPicPr preferRelativeResize="0"/>
          <p:nvPr/>
        </p:nvPicPr>
        <p:blipFill rotWithShape="1">
          <a:blip r:embed="rId7">
            <a:alphaModFix/>
          </a:blip>
          <a:srcRect b="0" l="0" r="1671" t="10080"/>
          <a:stretch/>
        </p:blipFill>
        <p:spPr>
          <a:xfrm>
            <a:off x="7930938" y="2536513"/>
            <a:ext cx="899700" cy="675569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14"/>
          <p:cNvSpPr txBox="1"/>
          <p:nvPr/>
        </p:nvSpPr>
        <p:spPr>
          <a:xfrm>
            <a:off x="1382263" y="1107300"/>
            <a:ext cx="5298000" cy="6312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900">
                <a:solidFill>
                  <a:srgbClr val="FFFFFF"/>
                </a:solidFill>
              </a:rPr>
              <a:t>What Is Thematic Analysis?  </a:t>
            </a:r>
            <a:endParaRPr sz="100">
              <a:solidFill>
                <a:srgbClr val="FFFFFF"/>
              </a:solidFill>
            </a:endParaRPr>
          </a:p>
        </p:txBody>
      </p:sp>
      <p:pic>
        <p:nvPicPr>
          <p:cNvPr id="101" name="Google Shape;101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2236205">
            <a:off x="6485575" y="4167794"/>
            <a:ext cx="936000" cy="957906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14"/>
          <p:cNvSpPr txBox="1"/>
          <p:nvPr/>
        </p:nvSpPr>
        <p:spPr>
          <a:xfrm>
            <a:off x="899799" y="2269688"/>
            <a:ext cx="6484500" cy="134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Thematic analysis has been the study of significant patterns and themes.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It entails the separation of themes within an index of information and the identification of their relevance. </a:t>
            </a:r>
            <a:endParaRPr sz="1700">
              <a:solidFill>
                <a:schemeClr val="dk1"/>
              </a:solidFill>
            </a:endParaRPr>
          </a:p>
        </p:txBody>
      </p:sp>
      <p:pic>
        <p:nvPicPr>
          <p:cNvPr id="103" name="Google Shape;103;p14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999050" y="3985645"/>
            <a:ext cx="1002051" cy="9789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5"/>
          <p:cNvSpPr/>
          <p:nvPr/>
        </p:nvSpPr>
        <p:spPr>
          <a:xfrm rot="-6596014">
            <a:off x="-1794404" y="2134400"/>
            <a:ext cx="1037455" cy="1037455"/>
          </a:xfrm>
          <a:prstGeom prst="ellipse">
            <a:avLst/>
          </a:prstGeom>
          <a:solidFill>
            <a:srgbClr val="3C78D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15"/>
          <p:cNvSpPr/>
          <p:nvPr/>
        </p:nvSpPr>
        <p:spPr>
          <a:xfrm rot="-6599135">
            <a:off x="-849191" y="1450070"/>
            <a:ext cx="592480" cy="592480"/>
          </a:xfrm>
          <a:prstGeom prst="ellipse">
            <a:avLst/>
          </a:prstGeom>
          <a:solidFill>
            <a:srgbClr val="1155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15"/>
          <p:cNvSpPr/>
          <p:nvPr/>
        </p:nvSpPr>
        <p:spPr>
          <a:xfrm>
            <a:off x="2504750" y="4575400"/>
            <a:ext cx="1146900" cy="1173600"/>
          </a:xfrm>
          <a:prstGeom prst="ellipse">
            <a:avLst/>
          </a:prstGeom>
          <a:solidFill>
            <a:srgbClr val="073763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/>
          </a:p>
        </p:txBody>
      </p:sp>
      <p:sp>
        <p:nvSpPr>
          <p:cNvPr id="111" name="Google Shape;111;p15"/>
          <p:cNvSpPr/>
          <p:nvPr/>
        </p:nvSpPr>
        <p:spPr>
          <a:xfrm>
            <a:off x="6848050" y="-306825"/>
            <a:ext cx="1914900" cy="1914900"/>
          </a:xfrm>
          <a:prstGeom prst="donut">
            <a:avLst>
              <a:gd fmla="val 25000" name="adj"/>
            </a:avLst>
          </a:prstGeom>
          <a:solidFill>
            <a:srgbClr val="1C4587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12" name="Google Shape;112;p15"/>
          <p:cNvPicPr preferRelativeResize="0"/>
          <p:nvPr/>
        </p:nvPicPr>
        <p:blipFill rotWithShape="1">
          <a:blip r:embed="rId3">
            <a:alphaModFix/>
          </a:blip>
          <a:srcRect b="0" l="0" r="24282" t="0"/>
          <a:stretch/>
        </p:blipFill>
        <p:spPr>
          <a:xfrm flipH="1" rot="3540337">
            <a:off x="3451897" y="4603280"/>
            <a:ext cx="870083" cy="499192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15"/>
          <p:cNvSpPr txBox="1"/>
          <p:nvPr/>
        </p:nvSpPr>
        <p:spPr>
          <a:xfrm rot="279706">
            <a:off x="-225621" y="1956358"/>
            <a:ext cx="686571" cy="10928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5900">
                <a:solidFill>
                  <a:srgbClr val="CC0000"/>
                </a:solidFill>
              </a:rPr>
              <a:t>?</a:t>
            </a:r>
            <a:endParaRPr sz="5900">
              <a:solidFill>
                <a:srgbClr val="CC0000"/>
              </a:solidFill>
            </a:endParaRPr>
          </a:p>
        </p:txBody>
      </p:sp>
      <p:pic>
        <p:nvPicPr>
          <p:cNvPr id="114" name="Google Shape;114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351250" y="3893569"/>
            <a:ext cx="1146750" cy="1173581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15"/>
          <p:cNvSpPr txBox="1"/>
          <p:nvPr/>
        </p:nvSpPr>
        <p:spPr>
          <a:xfrm flipH="1" rot="-1876488">
            <a:off x="408001" y="2971605"/>
            <a:ext cx="379086" cy="11080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073763"/>
                </a:solidFill>
              </a:rPr>
              <a:t>!</a:t>
            </a:r>
            <a:endParaRPr sz="6000">
              <a:solidFill>
                <a:srgbClr val="073763"/>
              </a:solidFill>
            </a:endParaRPr>
          </a:p>
        </p:txBody>
      </p:sp>
      <p:sp>
        <p:nvSpPr>
          <p:cNvPr id="116" name="Google Shape;116;p15"/>
          <p:cNvSpPr/>
          <p:nvPr/>
        </p:nvSpPr>
        <p:spPr>
          <a:xfrm rot="-6598506">
            <a:off x="-122541" y="-54993"/>
            <a:ext cx="367083" cy="365187"/>
          </a:xfrm>
          <a:prstGeom prst="ellipse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15"/>
          <p:cNvSpPr/>
          <p:nvPr/>
        </p:nvSpPr>
        <p:spPr>
          <a:xfrm rot="-6598254">
            <a:off x="356866" y="1585673"/>
            <a:ext cx="481345" cy="468248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15"/>
          <p:cNvSpPr txBox="1"/>
          <p:nvPr/>
        </p:nvSpPr>
        <p:spPr>
          <a:xfrm rot="994192">
            <a:off x="8119919" y="3372850"/>
            <a:ext cx="521768" cy="9233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073763"/>
                </a:solidFill>
              </a:rPr>
              <a:t>!</a:t>
            </a:r>
            <a:endParaRPr/>
          </a:p>
        </p:txBody>
      </p:sp>
      <p:sp>
        <p:nvSpPr>
          <p:cNvPr id="119" name="Google Shape;119;p15"/>
          <p:cNvSpPr/>
          <p:nvPr/>
        </p:nvSpPr>
        <p:spPr>
          <a:xfrm rot="-6598088">
            <a:off x="8725498" y="26562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20" name="Google Shape;120;p15"/>
          <p:cNvPicPr preferRelativeResize="0"/>
          <p:nvPr/>
        </p:nvPicPr>
        <p:blipFill rotWithShape="1">
          <a:blip r:embed="rId3">
            <a:alphaModFix/>
          </a:blip>
          <a:srcRect b="0" l="0" r="5829" t="0"/>
          <a:stretch/>
        </p:blipFill>
        <p:spPr>
          <a:xfrm rot="7906388">
            <a:off x="8240897" y="1225600"/>
            <a:ext cx="991906" cy="457575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15"/>
          <p:cNvSpPr/>
          <p:nvPr/>
        </p:nvSpPr>
        <p:spPr>
          <a:xfrm rot="-6597214">
            <a:off x="1365520" y="4749681"/>
            <a:ext cx="447461" cy="468632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22" name="Google Shape;122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302271">
            <a:off x="3754175" y="-344152"/>
            <a:ext cx="631400" cy="675475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15"/>
          <p:cNvSpPr txBox="1"/>
          <p:nvPr/>
        </p:nvSpPr>
        <p:spPr>
          <a:xfrm rot="3886993">
            <a:off x="2317913" y="-459"/>
            <a:ext cx="701336" cy="110821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CC0000"/>
                </a:solidFill>
              </a:rPr>
              <a:t>!</a:t>
            </a:r>
            <a:endParaRPr sz="2600">
              <a:solidFill>
                <a:srgbClr val="CC0000"/>
              </a:solidFill>
            </a:endParaRPr>
          </a:p>
        </p:txBody>
      </p:sp>
      <p:pic>
        <p:nvPicPr>
          <p:cNvPr id="124" name="Google Shape;124;p15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295300" y="189275"/>
            <a:ext cx="1146750" cy="9227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25" name="Google Shape;125;p15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5532100" y="4730244"/>
            <a:ext cx="759000" cy="6107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6" name="Google Shape;126;p15"/>
          <p:cNvPicPr preferRelativeResize="0"/>
          <p:nvPr/>
        </p:nvPicPr>
        <p:blipFill rotWithShape="1">
          <a:blip r:embed="rId7">
            <a:alphaModFix/>
          </a:blip>
          <a:srcRect b="0" l="0" r="1671" t="10080"/>
          <a:stretch/>
        </p:blipFill>
        <p:spPr>
          <a:xfrm>
            <a:off x="7930938" y="2536513"/>
            <a:ext cx="899700" cy="675569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15"/>
          <p:cNvSpPr txBox="1"/>
          <p:nvPr/>
        </p:nvSpPr>
        <p:spPr>
          <a:xfrm>
            <a:off x="1368388" y="915738"/>
            <a:ext cx="5185500" cy="1077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900">
                <a:solidFill>
                  <a:srgbClr val="FFFFFF"/>
                </a:solidFill>
              </a:rPr>
              <a:t>When To Use Thematic Analysis?</a:t>
            </a:r>
            <a:endParaRPr sz="100">
              <a:solidFill>
                <a:srgbClr val="FFFFFF"/>
              </a:solidFill>
            </a:endParaRPr>
          </a:p>
        </p:txBody>
      </p:sp>
      <p:pic>
        <p:nvPicPr>
          <p:cNvPr id="128" name="Google Shape;128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2236205">
            <a:off x="6485575" y="4167794"/>
            <a:ext cx="936000" cy="957906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Google Shape;129;p15"/>
          <p:cNvSpPr txBox="1"/>
          <p:nvPr/>
        </p:nvSpPr>
        <p:spPr>
          <a:xfrm>
            <a:off x="754950" y="2118300"/>
            <a:ext cx="7176000" cy="165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Thematic analysis can be very useful when dealing with large amounts of information. 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Thematic analysis is particularly useful when looking for emotional data, such as encounters, views and evaluations of members</a:t>
            </a:r>
            <a:endParaRPr sz="1700">
              <a:solidFill>
                <a:schemeClr val="dk1"/>
              </a:solidFill>
            </a:endParaRPr>
          </a:p>
        </p:txBody>
      </p:sp>
      <p:pic>
        <p:nvPicPr>
          <p:cNvPr id="130" name="Google Shape;130;p15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999050" y="3985645"/>
            <a:ext cx="1002051" cy="9789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6"/>
          <p:cNvSpPr/>
          <p:nvPr/>
        </p:nvSpPr>
        <p:spPr>
          <a:xfrm rot="-6596014">
            <a:off x="-1794404" y="2134400"/>
            <a:ext cx="1037455" cy="1037455"/>
          </a:xfrm>
          <a:prstGeom prst="ellipse">
            <a:avLst/>
          </a:prstGeom>
          <a:solidFill>
            <a:srgbClr val="3C78D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16"/>
          <p:cNvSpPr/>
          <p:nvPr/>
        </p:nvSpPr>
        <p:spPr>
          <a:xfrm rot="-6599135">
            <a:off x="-849191" y="1450070"/>
            <a:ext cx="592480" cy="592480"/>
          </a:xfrm>
          <a:prstGeom prst="ellipse">
            <a:avLst/>
          </a:prstGeom>
          <a:solidFill>
            <a:srgbClr val="1155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16"/>
          <p:cNvSpPr/>
          <p:nvPr/>
        </p:nvSpPr>
        <p:spPr>
          <a:xfrm>
            <a:off x="2504750" y="4575400"/>
            <a:ext cx="1146900" cy="1173600"/>
          </a:xfrm>
          <a:prstGeom prst="ellipse">
            <a:avLst/>
          </a:prstGeom>
          <a:solidFill>
            <a:srgbClr val="073763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/>
          </a:p>
        </p:txBody>
      </p:sp>
      <p:sp>
        <p:nvSpPr>
          <p:cNvPr id="138" name="Google Shape;138;p16"/>
          <p:cNvSpPr/>
          <p:nvPr/>
        </p:nvSpPr>
        <p:spPr>
          <a:xfrm>
            <a:off x="6848050" y="-306825"/>
            <a:ext cx="1914900" cy="1914900"/>
          </a:xfrm>
          <a:prstGeom prst="donut">
            <a:avLst>
              <a:gd fmla="val 25000" name="adj"/>
            </a:avLst>
          </a:prstGeom>
          <a:solidFill>
            <a:srgbClr val="1C4587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39" name="Google Shape;139;p16"/>
          <p:cNvPicPr preferRelativeResize="0"/>
          <p:nvPr/>
        </p:nvPicPr>
        <p:blipFill rotWithShape="1">
          <a:blip r:embed="rId3">
            <a:alphaModFix/>
          </a:blip>
          <a:srcRect b="0" l="0" r="24282" t="0"/>
          <a:stretch/>
        </p:blipFill>
        <p:spPr>
          <a:xfrm flipH="1" rot="3540337">
            <a:off x="3451897" y="4603280"/>
            <a:ext cx="870083" cy="499192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Google Shape;140;p16"/>
          <p:cNvSpPr txBox="1"/>
          <p:nvPr/>
        </p:nvSpPr>
        <p:spPr>
          <a:xfrm rot="279706">
            <a:off x="-225621" y="1956358"/>
            <a:ext cx="686571" cy="10928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5900">
                <a:solidFill>
                  <a:srgbClr val="CC0000"/>
                </a:solidFill>
              </a:rPr>
              <a:t>?</a:t>
            </a:r>
            <a:endParaRPr sz="5900">
              <a:solidFill>
                <a:srgbClr val="CC0000"/>
              </a:solidFill>
            </a:endParaRPr>
          </a:p>
        </p:txBody>
      </p:sp>
      <p:pic>
        <p:nvPicPr>
          <p:cNvPr id="141" name="Google Shape;14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351250" y="3893569"/>
            <a:ext cx="1146750" cy="1173581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Google Shape;142;p16"/>
          <p:cNvSpPr txBox="1"/>
          <p:nvPr/>
        </p:nvSpPr>
        <p:spPr>
          <a:xfrm flipH="1" rot="-1876488">
            <a:off x="408001" y="2971605"/>
            <a:ext cx="379086" cy="11080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073763"/>
                </a:solidFill>
              </a:rPr>
              <a:t>!</a:t>
            </a:r>
            <a:endParaRPr sz="6000">
              <a:solidFill>
                <a:srgbClr val="073763"/>
              </a:solidFill>
            </a:endParaRPr>
          </a:p>
        </p:txBody>
      </p:sp>
      <p:sp>
        <p:nvSpPr>
          <p:cNvPr id="143" name="Google Shape;143;p16"/>
          <p:cNvSpPr/>
          <p:nvPr/>
        </p:nvSpPr>
        <p:spPr>
          <a:xfrm rot="-6598506">
            <a:off x="-122541" y="-54993"/>
            <a:ext cx="367083" cy="365187"/>
          </a:xfrm>
          <a:prstGeom prst="ellipse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16"/>
          <p:cNvSpPr/>
          <p:nvPr/>
        </p:nvSpPr>
        <p:spPr>
          <a:xfrm rot="-6598254">
            <a:off x="356866" y="1585673"/>
            <a:ext cx="481345" cy="468248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16"/>
          <p:cNvSpPr txBox="1"/>
          <p:nvPr/>
        </p:nvSpPr>
        <p:spPr>
          <a:xfrm rot="994192">
            <a:off x="8119919" y="3372850"/>
            <a:ext cx="521768" cy="9233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073763"/>
                </a:solidFill>
              </a:rPr>
              <a:t>!</a:t>
            </a:r>
            <a:endParaRPr/>
          </a:p>
        </p:txBody>
      </p:sp>
      <p:sp>
        <p:nvSpPr>
          <p:cNvPr id="146" name="Google Shape;146;p16"/>
          <p:cNvSpPr/>
          <p:nvPr/>
        </p:nvSpPr>
        <p:spPr>
          <a:xfrm rot="-6598088">
            <a:off x="8725498" y="26562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47" name="Google Shape;147;p16"/>
          <p:cNvPicPr preferRelativeResize="0"/>
          <p:nvPr/>
        </p:nvPicPr>
        <p:blipFill rotWithShape="1">
          <a:blip r:embed="rId3">
            <a:alphaModFix/>
          </a:blip>
          <a:srcRect b="0" l="0" r="5829" t="0"/>
          <a:stretch/>
        </p:blipFill>
        <p:spPr>
          <a:xfrm rot="7906388">
            <a:off x="8240897" y="1225600"/>
            <a:ext cx="991906" cy="457575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16"/>
          <p:cNvSpPr/>
          <p:nvPr/>
        </p:nvSpPr>
        <p:spPr>
          <a:xfrm rot="-6597214">
            <a:off x="1365520" y="4749681"/>
            <a:ext cx="447461" cy="468632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49" name="Google Shape;149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302271">
            <a:off x="3754175" y="-344152"/>
            <a:ext cx="631400" cy="675475"/>
          </a:xfrm>
          <a:prstGeom prst="rect">
            <a:avLst/>
          </a:prstGeom>
          <a:noFill/>
          <a:ln>
            <a:noFill/>
          </a:ln>
        </p:spPr>
      </p:pic>
      <p:sp>
        <p:nvSpPr>
          <p:cNvPr id="150" name="Google Shape;150;p16"/>
          <p:cNvSpPr txBox="1"/>
          <p:nvPr/>
        </p:nvSpPr>
        <p:spPr>
          <a:xfrm rot="3886993">
            <a:off x="2317913" y="-459"/>
            <a:ext cx="701336" cy="110821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CC0000"/>
                </a:solidFill>
              </a:rPr>
              <a:t>!</a:t>
            </a:r>
            <a:endParaRPr sz="2600">
              <a:solidFill>
                <a:srgbClr val="CC0000"/>
              </a:solidFill>
            </a:endParaRPr>
          </a:p>
        </p:txBody>
      </p:sp>
      <p:pic>
        <p:nvPicPr>
          <p:cNvPr id="151" name="Google Shape;151;p16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295300" y="189275"/>
            <a:ext cx="1146750" cy="9227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52" name="Google Shape;152;p16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5532100" y="4730244"/>
            <a:ext cx="759000" cy="6107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16"/>
          <p:cNvPicPr preferRelativeResize="0"/>
          <p:nvPr/>
        </p:nvPicPr>
        <p:blipFill rotWithShape="1">
          <a:blip r:embed="rId7">
            <a:alphaModFix/>
          </a:blip>
          <a:srcRect b="0" l="0" r="1671" t="10080"/>
          <a:stretch/>
        </p:blipFill>
        <p:spPr>
          <a:xfrm>
            <a:off x="7930938" y="2536513"/>
            <a:ext cx="899700" cy="675569"/>
          </a:xfrm>
          <a:prstGeom prst="rect">
            <a:avLst/>
          </a:prstGeom>
          <a:noFill/>
          <a:ln>
            <a:noFill/>
          </a:ln>
        </p:spPr>
      </p:pic>
      <p:sp>
        <p:nvSpPr>
          <p:cNvPr id="154" name="Google Shape;154;p16"/>
          <p:cNvSpPr txBox="1"/>
          <p:nvPr/>
        </p:nvSpPr>
        <p:spPr>
          <a:xfrm>
            <a:off x="1226113" y="580600"/>
            <a:ext cx="5185500" cy="1077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900">
                <a:solidFill>
                  <a:srgbClr val="FFFFFF"/>
                </a:solidFill>
              </a:rPr>
              <a:t>Main Approaches To Thematic Analysis</a:t>
            </a:r>
            <a:endParaRPr sz="100">
              <a:solidFill>
                <a:srgbClr val="FFFFFF"/>
              </a:solidFill>
            </a:endParaRPr>
          </a:p>
        </p:txBody>
      </p:sp>
      <p:pic>
        <p:nvPicPr>
          <p:cNvPr id="155" name="Google Shape;155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2236205">
            <a:off x="6485575" y="4167794"/>
            <a:ext cx="936000" cy="957906"/>
          </a:xfrm>
          <a:prstGeom prst="rect">
            <a:avLst/>
          </a:prstGeom>
          <a:noFill/>
          <a:ln>
            <a:noFill/>
          </a:ln>
        </p:spPr>
      </p:pic>
      <p:sp>
        <p:nvSpPr>
          <p:cNvPr id="156" name="Google Shape;156;p16"/>
          <p:cNvSpPr txBox="1"/>
          <p:nvPr/>
        </p:nvSpPr>
        <p:spPr>
          <a:xfrm>
            <a:off x="1226125" y="1756250"/>
            <a:ext cx="4750200" cy="134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Inductive approach 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The deductive approach 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Semantic approach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Latent approach </a:t>
            </a:r>
            <a:endParaRPr sz="1700">
              <a:solidFill>
                <a:schemeClr val="dk1"/>
              </a:solidFill>
            </a:endParaRPr>
          </a:p>
        </p:txBody>
      </p:sp>
      <p:pic>
        <p:nvPicPr>
          <p:cNvPr id="157" name="Google Shape;157;p16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999050" y="3985645"/>
            <a:ext cx="1002051" cy="9789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7"/>
          <p:cNvSpPr/>
          <p:nvPr/>
        </p:nvSpPr>
        <p:spPr>
          <a:xfrm rot="-6596014">
            <a:off x="-1794404" y="2134400"/>
            <a:ext cx="1037455" cy="1037455"/>
          </a:xfrm>
          <a:prstGeom prst="ellipse">
            <a:avLst/>
          </a:prstGeom>
          <a:solidFill>
            <a:srgbClr val="3C78D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17"/>
          <p:cNvSpPr/>
          <p:nvPr/>
        </p:nvSpPr>
        <p:spPr>
          <a:xfrm rot="-6599135">
            <a:off x="-849191" y="1450070"/>
            <a:ext cx="592480" cy="592480"/>
          </a:xfrm>
          <a:prstGeom prst="ellipse">
            <a:avLst/>
          </a:prstGeom>
          <a:solidFill>
            <a:srgbClr val="1155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17"/>
          <p:cNvSpPr/>
          <p:nvPr/>
        </p:nvSpPr>
        <p:spPr>
          <a:xfrm>
            <a:off x="2590350" y="4814375"/>
            <a:ext cx="1146900" cy="1173600"/>
          </a:xfrm>
          <a:prstGeom prst="ellipse">
            <a:avLst/>
          </a:prstGeom>
          <a:solidFill>
            <a:srgbClr val="073763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/>
          </a:p>
        </p:txBody>
      </p:sp>
      <p:sp>
        <p:nvSpPr>
          <p:cNvPr id="165" name="Google Shape;165;p17"/>
          <p:cNvSpPr/>
          <p:nvPr/>
        </p:nvSpPr>
        <p:spPr>
          <a:xfrm>
            <a:off x="6848050" y="-306825"/>
            <a:ext cx="1914900" cy="1914900"/>
          </a:xfrm>
          <a:prstGeom prst="donut">
            <a:avLst>
              <a:gd fmla="val 25000" name="adj"/>
            </a:avLst>
          </a:prstGeom>
          <a:solidFill>
            <a:srgbClr val="1C4587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66" name="Google Shape;166;p17"/>
          <p:cNvPicPr preferRelativeResize="0"/>
          <p:nvPr/>
        </p:nvPicPr>
        <p:blipFill rotWithShape="1">
          <a:blip r:embed="rId3">
            <a:alphaModFix/>
          </a:blip>
          <a:srcRect b="0" l="0" r="24282" t="0"/>
          <a:stretch/>
        </p:blipFill>
        <p:spPr>
          <a:xfrm flipH="1" rot="2700031">
            <a:off x="3368197" y="4564955"/>
            <a:ext cx="870083" cy="499192"/>
          </a:xfrm>
          <a:prstGeom prst="rect">
            <a:avLst/>
          </a:prstGeom>
          <a:noFill/>
          <a:ln>
            <a:noFill/>
          </a:ln>
        </p:spPr>
      </p:pic>
      <p:sp>
        <p:nvSpPr>
          <p:cNvPr id="167" name="Google Shape;167;p17"/>
          <p:cNvSpPr txBox="1"/>
          <p:nvPr/>
        </p:nvSpPr>
        <p:spPr>
          <a:xfrm rot="279706">
            <a:off x="-225621" y="1956358"/>
            <a:ext cx="686571" cy="10928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5900">
                <a:solidFill>
                  <a:srgbClr val="CC0000"/>
                </a:solidFill>
              </a:rPr>
              <a:t>?</a:t>
            </a:r>
            <a:endParaRPr sz="5900">
              <a:solidFill>
                <a:srgbClr val="CC0000"/>
              </a:solidFill>
            </a:endParaRPr>
          </a:p>
        </p:txBody>
      </p:sp>
      <p:pic>
        <p:nvPicPr>
          <p:cNvPr id="168" name="Google Shape;16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268425" y="3999169"/>
            <a:ext cx="1146750" cy="1173581"/>
          </a:xfrm>
          <a:prstGeom prst="rect">
            <a:avLst/>
          </a:prstGeom>
          <a:noFill/>
          <a:ln>
            <a:noFill/>
          </a:ln>
        </p:spPr>
      </p:pic>
      <p:sp>
        <p:nvSpPr>
          <p:cNvPr id="169" name="Google Shape;169;p17"/>
          <p:cNvSpPr txBox="1"/>
          <p:nvPr/>
        </p:nvSpPr>
        <p:spPr>
          <a:xfrm flipH="1" rot="-1876488">
            <a:off x="-5237" y="2699030"/>
            <a:ext cx="379086" cy="11080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073763"/>
                </a:solidFill>
              </a:rPr>
              <a:t>!</a:t>
            </a:r>
            <a:endParaRPr sz="6000">
              <a:solidFill>
                <a:srgbClr val="073763"/>
              </a:solidFill>
            </a:endParaRPr>
          </a:p>
        </p:txBody>
      </p:sp>
      <p:sp>
        <p:nvSpPr>
          <p:cNvPr id="170" name="Google Shape;170;p17"/>
          <p:cNvSpPr/>
          <p:nvPr/>
        </p:nvSpPr>
        <p:spPr>
          <a:xfrm rot="-6598506">
            <a:off x="-122541" y="-54993"/>
            <a:ext cx="367083" cy="365187"/>
          </a:xfrm>
          <a:prstGeom prst="ellipse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17"/>
          <p:cNvSpPr/>
          <p:nvPr/>
        </p:nvSpPr>
        <p:spPr>
          <a:xfrm rot="-6598254">
            <a:off x="-56384" y="1179336"/>
            <a:ext cx="481345" cy="468248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17"/>
          <p:cNvSpPr txBox="1"/>
          <p:nvPr/>
        </p:nvSpPr>
        <p:spPr>
          <a:xfrm rot="994192">
            <a:off x="8119919" y="3372850"/>
            <a:ext cx="521768" cy="9233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073763"/>
                </a:solidFill>
              </a:rPr>
              <a:t>!</a:t>
            </a:r>
            <a:endParaRPr/>
          </a:p>
        </p:txBody>
      </p:sp>
      <p:sp>
        <p:nvSpPr>
          <p:cNvPr id="173" name="Google Shape;173;p17"/>
          <p:cNvSpPr/>
          <p:nvPr/>
        </p:nvSpPr>
        <p:spPr>
          <a:xfrm rot="-6598088">
            <a:off x="8725498" y="26562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74" name="Google Shape;174;p17"/>
          <p:cNvPicPr preferRelativeResize="0"/>
          <p:nvPr/>
        </p:nvPicPr>
        <p:blipFill rotWithShape="1">
          <a:blip r:embed="rId3">
            <a:alphaModFix/>
          </a:blip>
          <a:srcRect b="0" l="0" r="5829" t="0"/>
          <a:stretch/>
        </p:blipFill>
        <p:spPr>
          <a:xfrm rot="7906388">
            <a:off x="8240897" y="1225600"/>
            <a:ext cx="991906" cy="457575"/>
          </a:xfrm>
          <a:prstGeom prst="rect">
            <a:avLst/>
          </a:prstGeom>
          <a:noFill/>
          <a:ln>
            <a:noFill/>
          </a:ln>
        </p:spPr>
      </p:pic>
      <p:sp>
        <p:nvSpPr>
          <p:cNvPr id="175" name="Google Shape;175;p17"/>
          <p:cNvSpPr/>
          <p:nvPr/>
        </p:nvSpPr>
        <p:spPr>
          <a:xfrm rot="-6597214">
            <a:off x="1365520" y="4749681"/>
            <a:ext cx="447461" cy="468632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76" name="Google Shape;176;p1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302271">
            <a:off x="3754175" y="-344152"/>
            <a:ext cx="631400" cy="675475"/>
          </a:xfrm>
          <a:prstGeom prst="rect">
            <a:avLst/>
          </a:prstGeom>
          <a:noFill/>
          <a:ln>
            <a:noFill/>
          </a:ln>
        </p:spPr>
      </p:pic>
      <p:sp>
        <p:nvSpPr>
          <p:cNvPr id="177" name="Google Shape;177;p17"/>
          <p:cNvSpPr txBox="1"/>
          <p:nvPr/>
        </p:nvSpPr>
        <p:spPr>
          <a:xfrm rot="3886993">
            <a:off x="2317913" y="-459"/>
            <a:ext cx="701336" cy="110821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CC0000"/>
                </a:solidFill>
              </a:rPr>
              <a:t>!</a:t>
            </a:r>
            <a:endParaRPr sz="2600">
              <a:solidFill>
                <a:srgbClr val="CC0000"/>
              </a:solidFill>
            </a:endParaRPr>
          </a:p>
        </p:txBody>
      </p:sp>
      <p:pic>
        <p:nvPicPr>
          <p:cNvPr id="178" name="Google Shape;178;p17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295300" y="189275"/>
            <a:ext cx="1146750" cy="9227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9" name="Google Shape;179;p17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5532100" y="4730244"/>
            <a:ext cx="759000" cy="6107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80" name="Google Shape;180;p17"/>
          <p:cNvPicPr preferRelativeResize="0"/>
          <p:nvPr/>
        </p:nvPicPr>
        <p:blipFill rotWithShape="1">
          <a:blip r:embed="rId7">
            <a:alphaModFix/>
          </a:blip>
          <a:srcRect b="0" l="0" r="1671" t="10080"/>
          <a:stretch/>
        </p:blipFill>
        <p:spPr>
          <a:xfrm>
            <a:off x="7930938" y="2536513"/>
            <a:ext cx="899700" cy="675569"/>
          </a:xfrm>
          <a:prstGeom prst="rect">
            <a:avLst/>
          </a:prstGeom>
          <a:noFill/>
          <a:ln>
            <a:noFill/>
          </a:ln>
        </p:spPr>
      </p:pic>
      <p:sp>
        <p:nvSpPr>
          <p:cNvPr id="181" name="Google Shape;181;p17"/>
          <p:cNvSpPr txBox="1"/>
          <p:nvPr/>
        </p:nvSpPr>
        <p:spPr>
          <a:xfrm>
            <a:off x="1532350" y="932088"/>
            <a:ext cx="5225400" cy="1077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900">
                <a:solidFill>
                  <a:srgbClr val="FFFFFF"/>
                </a:solidFill>
              </a:rPr>
              <a:t>What Are The Types Of Thematic Analysis </a:t>
            </a:r>
            <a:endParaRPr sz="100">
              <a:solidFill>
                <a:srgbClr val="FFFFFF"/>
              </a:solidFill>
            </a:endParaRPr>
          </a:p>
        </p:txBody>
      </p:sp>
      <p:sp>
        <p:nvSpPr>
          <p:cNvPr id="182" name="Google Shape;182;p17"/>
          <p:cNvSpPr/>
          <p:nvPr/>
        </p:nvSpPr>
        <p:spPr>
          <a:xfrm rot="-6597214">
            <a:off x="1365520" y="4749681"/>
            <a:ext cx="447461" cy="468632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17"/>
          <p:cNvSpPr/>
          <p:nvPr/>
        </p:nvSpPr>
        <p:spPr>
          <a:xfrm rot="-6596854">
            <a:off x="9983683" y="3055151"/>
            <a:ext cx="826591" cy="827847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84" name="Google Shape;184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2236205">
            <a:off x="6608800" y="4447344"/>
            <a:ext cx="936000" cy="957906"/>
          </a:xfrm>
          <a:prstGeom prst="rect">
            <a:avLst/>
          </a:prstGeom>
          <a:noFill/>
          <a:ln>
            <a:noFill/>
          </a:ln>
        </p:spPr>
      </p:pic>
      <p:sp>
        <p:nvSpPr>
          <p:cNvPr id="185" name="Google Shape;185;p17"/>
          <p:cNvSpPr txBox="1"/>
          <p:nvPr/>
        </p:nvSpPr>
        <p:spPr>
          <a:xfrm>
            <a:off x="1120500" y="2410813"/>
            <a:ext cx="6903000" cy="104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Coding Reliability Thematic Analysis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Codebook Thematic Analysis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Reflexive Thematic Analysis</a:t>
            </a:r>
            <a:endParaRPr sz="1700">
              <a:solidFill>
                <a:schemeClr val="dk1"/>
              </a:solidFill>
            </a:endParaRPr>
          </a:p>
        </p:txBody>
      </p:sp>
      <p:pic>
        <p:nvPicPr>
          <p:cNvPr id="186" name="Google Shape;186;p17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999050" y="3985645"/>
            <a:ext cx="1002051" cy="9789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8"/>
          <p:cNvSpPr/>
          <p:nvPr/>
        </p:nvSpPr>
        <p:spPr>
          <a:xfrm rot="-6596014">
            <a:off x="-1794404" y="2134400"/>
            <a:ext cx="1037455" cy="1037455"/>
          </a:xfrm>
          <a:prstGeom prst="ellipse">
            <a:avLst/>
          </a:prstGeom>
          <a:solidFill>
            <a:srgbClr val="3C78D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18"/>
          <p:cNvSpPr/>
          <p:nvPr/>
        </p:nvSpPr>
        <p:spPr>
          <a:xfrm rot="-6599135">
            <a:off x="-849191" y="1450070"/>
            <a:ext cx="592480" cy="592480"/>
          </a:xfrm>
          <a:prstGeom prst="ellipse">
            <a:avLst/>
          </a:prstGeom>
          <a:solidFill>
            <a:srgbClr val="1155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18"/>
          <p:cNvSpPr/>
          <p:nvPr/>
        </p:nvSpPr>
        <p:spPr>
          <a:xfrm>
            <a:off x="2590350" y="4575400"/>
            <a:ext cx="1146900" cy="1173600"/>
          </a:xfrm>
          <a:prstGeom prst="ellipse">
            <a:avLst/>
          </a:prstGeom>
          <a:solidFill>
            <a:srgbClr val="073763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/>
          </a:p>
        </p:txBody>
      </p:sp>
      <p:sp>
        <p:nvSpPr>
          <p:cNvPr id="194" name="Google Shape;194;p18"/>
          <p:cNvSpPr/>
          <p:nvPr/>
        </p:nvSpPr>
        <p:spPr>
          <a:xfrm>
            <a:off x="6467050" y="-306825"/>
            <a:ext cx="1914900" cy="1914900"/>
          </a:xfrm>
          <a:prstGeom prst="donut">
            <a:avLst>
              <a:gd fmla="val 25000" name="adj"/>
            </a:avLst>
          </a:prstGeom>
          <a:solidFill>
            <a:srgbClr val="1C4587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95" name="Google Shape;195;p18"/>
          <p:cNvPicPr preferRelativeResize="0"/>
          <p:nvPr/>
        </p:nvPicPr>
        <p:blipFill rotWithShape="1">
          <a:blip r:embed="rId3">
            <a:alphaModFix/>
          </a:blip>
          <a:srcRect b="0" l="0" r="24282" t="0"/>
          <a:stretch/>
        </p:blipFill>
        <p:spPr>
          <a:xfrm flipH="1" rot="3133154">
            <a:off x="3429122" y="4397155"/>
            <a:ext cx="870083" cy="499191"/>
          </a:xfrm>
          <a:prstGeom prst="rect">
            <a:avLst/>
          </a:prstGeom>
          <a:noFill/>
          <a:ln>
            <a:noFill/>
          </a:ln>
        </p:spPr>
      </p:pic>
      <p:sp>
        <p:nvSpPr>
          <p:cNvPr id="196" name="Google Shape;196;p18"/>
          <p:cNvSpPr txBox="1"/>
          <p:nvPr/>
        </p:nvSpPr>
        <p:spPr>
          <a:xfrm rot="279706">
            <a:off x="-225621" y="1956358"/>
            <a:ext cx="686571" cy="10928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5900">
                <a:solidFill>
                  <a:srgbClr val="CC0000"/>
                </a:solidFill>
              </a:rPr>
              <a:t>?</a:t>
            </a:r>
            <a:endParaRPr sz="5900">
              <a:solidFill>
                <a:srgbClr val="CC0000"/>
              </a:solidFill>
            </a:endParaRPr>
          </a:p>
        </p:txBody>
      </p:sp>
      <p:pic>
        <p:nvPicPr>
          <p:cNvPr id="197" name="Google Shape;1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558600" y="3824869"/>
            <a:ext cx="1146750" cy="1173581"/>
          </a:xfrm>
          <a:prstGeom prst="rect">
            <a:avLst/>
          </a:prstGeom>
          <a:noFill/>
          <a:ln>
            <a:noFill/>
          </a:ln>
        </p:spPr>
      </p:pic>
      <p:sp>
        <p:nvSpPr>
          <p:cNvPr id="198" name="Google Shape;198;p18"/>
          <p:cNvSpPr txBox="1"/>
          <p:nvPr/>
        </p:nvSpPr>
        <p:spPr>
          <a:xfrm flipH="1" rot="-1876488">
            <a:off x="679126" y="3449555"/>
            <a:ext cx="379086" cy="11080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073763"/>
                </a:solidFill>
              </a:rPr>
              <a:t>!</a:t>
            </a:r>
            <a:endParaRPr sz="6000">
              <a:solidFill>
                <a:srgbClr val="073763"/>
              </a:solidFill>
            </a:endParaRPr>
          </a:p>
        </p:txBody>
      </p:sp>
      <p:sp>
        <p:nvSpPr>
          <p:cNvPr id="199" name="Google Shape;199;p18"/>
          <p:cNvSpPr/>
          <p:nvPr/>
        </p:nvSpPr>
        <p:spPr>
          <a:xfrm rot="-6598506">
            <a:off x="-122541" y="-54993"/>
            <a:ext cx="367083" cy="365187"/>
          </a:xfrm>
          <a:prstGeom prst="ellipse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18"/>
          <p:cNvSpPr/>
          <p:nvPr/>
        </p:nvSpPr>
        <p:spPr>
          <a:xfrm rot="-6598254">
            <a:off x="356866" y="1585673"/>
            <a:ext cx="481345" cy="468248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p18"/>
          <p:cNvSpPr txBox="1"/>
          <p:nvPr/>
        </p:nvSpPr>
        <p:spPr>
          <a:xfrm rot="994192">
            <a:off x="8119919" y="3372850"/>
            <a:ext cx="521768" cy="9233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073763"/>
                </a:solidFill>
              </a:rPr>
              <a:t>!</a:t>
            </a:r>
            <a:endParaRPr/>
          </a:p>
        </p:txBody>
      </p:sp>
      <p:sp>
        <p:nvSpPr>
          <p:cNvPr id="202" name="Google Shape;202;p18"/>
          <p:cNvSpPr/>
          <p:nvPr/>
        </p:nvSpPr>
        <p:spPr>
          <a:xfrm rot="-6598088">
            <a:off x="8801698" y="18942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03" name="Google Shape;203;p18"/>
          <p:cNvPicPr preferRelativeResize="0"/>
          <p:nvPr/>
        </p:nvPicPr>
        <p:blipFill rotWithShape="1">
          <a:blip r:embed="rId3">
            <a:alphaModFix/>
          </a:blip>
          <a:srcRect b="0" l="0" r="5829" t="0"/>
          <a:stretch/>
        </p:blipFill>
        <p:spPr>
          <a:xfrm rot="6622432">
            <a:off x="8088497" y="920800"/>
            <a:ext cx="991906" cy="457575"/>
          </a:xfrm>
          <a:prstGeom prst="rect">
            <a:avLst/>
          </a:prstGeom>
          <a:noFill/>
          <a:ln>
            <a:noFill/>
          </a:ln>
        </p:spPr>
      </p:pic>
      <p:sp>
        <p:nvSpPr>
          <p:cNvPr id="204" name="Google Shape;204;p18"/>
          <p:cNvSpPr/>
          <p:nvPr/>
        </p:nvSpPr>
        <p:spPr>
          <a:xfrm rot="-6597214">
            <a:off x="1365520" y="4749681"/>
            <a:ext cx="447461" cy="468632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05" name="Google Shape;205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302271">
            <a:off x="3754175" y="-344152"/>
            <a:ext cx="631400" cy="675475"/>
          </a:xfrm>
          <a:prstGeom prst="rect">
            <a:avLst/>
          </a:prstGeom>
          <a:noFill/>
          <a:ln>
            <a:noFill/>
          </a:ln>
        </p:spPr>
      </p:pic>
      <p:sp>
        <p:nvSpPr>
          <p:cNvPr id="206" name="Google Shape;206;p18"/>
          <p:cNvSpPr txBox="1"/>
          <p:nvPr/>
        </p:nvSpPr>
        <p:spPr>
          <a:xfrm rot="3886993">
            <a:off x="2317913" y="-459"/>
            <a:ext cx="701336" cy="110821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CC0000"/>
                </a:solidFill>
              </a:rPr>
              <a:t>!</a:t>
            </a:r>
            <a:endParaRPr sz="2600">
              <a:solidFill>
                <a:srgbClr val="CC0000"/>
              </a:solidFill>
            </a:endParaRPr>
          </a:p>
        </p:txBody>
      </p:sp>
      <p:pic>
        <p:nvPicPr>
          <p:cNvPr id="207" name="Google Shape;207;p18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295300" y="189275"/>
            <a:ext cx="1146750" cy="9227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08" name="Google Shape;208;p18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5532100" y="4730244"/>
            <a:ext cx="759000" cy="610705"/>
          </a:xfrm>
          <a:prstGeom prst="rect">
            <a:avLst/>
          </a:prstGeom>
          <a:noFill/>
          <a:ln>
            <a:noFill/>
          </a:ln>
        </p:spPr>
      </p:pic>
      <p:pic>
        <p:nvPicPr>
          <p:cNvPr id="209" name="Google Shape;209;p18"/>
          <p:cNvPicPr preferRelativeResize="0"/>
          <p:nvPr/>
        </p:nvPicPr>
        <p:blipFill rotWithShape="1">
          <a:blip r:embed="rId7">
            <a:alphaModFix/>
          </a:blip>
          <a:srcRect b="0" l="0" r="1671" t="10080"/>
          <a:stretch/>
        </p:blipFill>
        <p:spPr>
          <a:xfrm>
            <a:off x="7930938" y="2536513"/>
            <a:ext cx="899700" cy="675569"/>
          </a:xfrm>
          <a:prstGeom prst="rect">
            <a:avLst/>
          </a:prstGeom>
          <a:noFill/>
          <a:ln>
            <a:noFill/>
          </a:ln>
        </p:spPr>
      </p:pic>
      <p:sp>
        <p:nvSpPr>
          <p:cNvPr id="210" name="Google Shape;210;p18"/>
          <p:cNvSpPr txBox="1"/>
          <p:nvPr/>
        </p:nvSpPr>
        <p:spPr>
          <a:xfrm>
            <a:off x="768600" y="1845125"/>
            <a:ext cx="6981900" cy="165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Familiarising yourself with the data 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Creating the code 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Generating themes 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Review and decide on a theme 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Writing the report </a:t>
            </a:r>
            <a:endParaRPr sz="1700">
              <a:solidFill>
                <a:schemeClr val="dk1"/>
              </a:solidFill>
            </a:endParaRPr>
          </a:p>
        </p:txBody>
      </p:sp>
      <p:sp>
        <p:nvSpPr>
          <p:cNvPr id="211" name="Google Shape;211;p18"/>
          <p:cNvSpPr/>
          <p:nvPr/>
        </p:nvSpPr>
        <p:spPr>
          <a:xfrm rot="-6598088">
            <a:off x="2359748" y="105167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12" name="Google Shape;212;p18"/>
          <p:cNvPicPr preferRelativeResize="0"/>
          <p:nvPr/>
        </p:nvPicPr>
        <p:blipFill rotWithShape="1">
          <a:blip r:embed="rId3">
            <a:alphaModFix/>
          </a:blip>
          <a:srcRect b="0" l="0" r="24282" t="0"/>
          <a:stretch/>
        </p:blipFill>
        <p:spPr>
          <a:xfrm flipH="1" rot="-5742319">
            <a:off x="5762422" y="502705"/>
            <a:ext cx="870083" cy="499192"/>
          </a:xfrm>
          <a:prstGeom prst="rect">
            <a:avLst/>
          </a:prstGeom>
          <a:noFill/>
          <a:ln>
            <a:noFill/>
          </a:ln>
        </p:spPr>
      </p:pic>
      <p:sp>
        <p:nvSpPr>
          <p:cNvPr id="213" name="Google Shape;213;p18"/>
          <p:cNvSpPr txBox="1"/>
          <p:nvPr/>
        </p:nvSpPr>
        <p:spPr>
          <a:xfrm>
            <a:off x="1251462" y="664550"/>
            <a:ext cx="5225400" cy="1077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900">
                <a:solidFill>
                  <a:srgbClr val="FFFFFF"/>
                </a:solidFill>
              </a:rPr>
              <a:t>How To Conduct Thematic Analysis?</a:t>
            </a:r>
            <a:endParaRPr sz="100">
              <a:solidFill>
                <a:srgbClr val="FFFFFF"/>
              </a:solidFill>
            </a:endParaRPr>
          </a:p>
        </p:txBody>
      </p:sp>
      <p:pic>
        <p:nvPicPr>
          <p:cNvPr id="214" name="Google Shape;214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2236205">
            <a:off x="6485575" y="4167794"/>
            <a:ext cx="936000" cy="95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15" name="Google Shape;215;p18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999050" y="3985645"/>
            <a:ext cx="1002051" cy="9789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19"/>
          <p:cNvSpPr/>
          <p:nvPr/>
        </p:nvSpPr>
        <p:spPr>
          <a:xfrm rot="-6599135">
            <a:off x="-849191" y="1450070"/>
            <a:ext cx="592480" cy="592480"/>
          </a:xfrm>
          <a:prstGeom prst="ellipse">
            <a:avLst/>
          </a:prstGeom>
          <a:solidFill>
            <a:srgbClr val="1155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1" name="Google Shape;221;p19"/>
          <p:cNvSpPr/>
          <p:nvPr/>
        </p:nvSpPr>
        <p:spPr>
          <a:xfrm rot="-6597823">
            <a:off x="2359149" y="1686794"/>
            <a:ext cx="984989" cy="1012414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2" name="Google Shape;222;p19"/>
          <p:cNvSpPr/>
          <p:nvPr/>
        </p:nvSpPr>
        <p:spPr>
          <a:xfrm>
            <a:off x="3232977" y="424126"/>
            <a:ext cx="4501500" cy="4199700"/>
          </a:xfrm>
          <a:prstGeom prst="ellipse">
            <a:avLst/>
          </a:prstGeom>
          <a:solidFill>
            <a:srgbClr val="CC0000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3" name="Google Shape;223;p19"/>
          <p:cNvSpPr/>
          <p:nvPr/>
        </p:nvSpPr>
        <p:spPr>
          <a:xfrm>
            <a:off x="2326400" y="3148550"/>
            <a:ext cx="1838700" cy="1773600"/>
          </a:xfrm>
          <a:prstGeom prst="ellipse">
            <a:avLst/>
          </a:prstGeom>
          <a:solidFill>
            <a:srgbClr val="073763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/>
          </a:p>
        </p:txBody>
      </p:sp>
      <p:sp>
        <p:nvSpPr>
          <p:cNvPr id="224" name="Google Shape;224;p19"/>
          <p:cNvSpPr/>
          <p:nvPr/>
        </p:nvSpPr>
        <p:spPr>
          <a:xfrm>
            <a:off x="6783750" y="81500"/>
            <a:ext cx="1914900" cy="1914900"/>
          </a:xfrm>
          <a:prstGeom prst="donut">
            <a:avLst>
              <a:gd fmla="val 25000" name="adj"/>
            </a:avLst>
          </a:prstGeom>
          <a:solidFill>
            <a:srgbClr val="1C4587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" name="Google Shape;225;p19"/>
          <p:cNvSpPr txBox="1"/>
          <p:nvPr/>
        </p:nvSpPr>
        <p:spPr>
          <a:xfrm>
            <a:off x="2886900" y="2203013"/>
            <a:ext cx="47550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600">
                <a:solidFill>
                  <a:srgbClr val="FFFFFF"/>
                </a:solidFill>
              </a:rPr>
              <a:t>GOOD LUCK</a:t>
            </a:r>
            <a:endParaRPr b="1" sz="1300">
              <a:solidFill>
                <a:srgbClr val="FFFFFF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pic>
        <p:nvPicPr>
          <p:cNvPr id="226" name="Google Shape;226;p19"/>
          <p:cNvPicPr preferRelativeResize="0"/>
          <p:nvPr/>
        </p:nvPicPr>
        <p:blipFill rotWithShape="1">
          <a:blip r:embed="rId3">
            <a:alphaModFix/>
          </a:blip>
          <a:srcRect b="0" l="0" r="3716" t="0"/>
          <a:stretch/>
        </p:blipFill>
        <p:spPr>
          <a:xfrm rot="-1225023">
            <a:off x="2022730" y="1290924"/>
            <a:ext cx="1014165" cy="457577"/>
          </a:xfrm>
          <a:prstGeom prst="rect">
            <a:avLst/>
          </a:prstGeom>
          <a:noFill/>
          <a:ln>
            <a:noFill/>
          </a:ln>
        </p:spPr>
      </p:pic>
      <p:pic>
        <p:nvPicPr>
          <p:cNvPr id="227" name="Google Shape;227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3788461">
            <a:off x="6545966" y="4342656"/>
            <a:ext cx="830519" cy="849963"/>
          </a:xfrm>
          <a:prstGeom prst="rect">
            <a:avLst/>
          </a:prstGeom>
          <a:noFill/>
          <a:ln>
            <a:noFill/>
          </a:ln>
        </p:spPr>
      </p:pic>
      <p:sp>
        <p:nvSpPr>
          <p:cNvPr id="228" name="Google Shape;228;p19"/>
          <p:cNvSpPr txBox="1"/>
          <p:nvPr/>
        </p:nvSpPr>
        <p:spPr>
          <a:xfrm rot="279706">
            <a:off x="-225621" y="1956358"/>
            <a:ext cx="686571" cy="10928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5900">
                <a:solidFill>
                  <a:srgbClr val="CC0000"/>
                </a:solidFill>
              </a:rPr>
              <a:t>?</a:t>
            </a:r>
            <a:endParaRPr sz="5900">
              <a:solidFill>
                <a:srgbClr val="CC0000"/>
              </a:solidFill>
            </a:endParaRPr>
          </a:p>
        </p:txBody>
      </p:sp>
      <p:pic>
        <p:nvPicPr>
          <p:cNvPr id="229" name="Google Shape;229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558600" y="3824869"/>
            <a:ext cx="1146750" cy="1173581"/>
          </a:xfrm>
          <a:prstGeom prst="rect">
            <a:avLst/>
          </a:prstGeom>
          <a:noFill/>
          <a:ln>
            <a:noFill/>
          </a:ln>
        </p:spPr>
      </p:pic>
      <p:sp>
        <p:nvSpPr>
          <p:cNvPr id="230" name="Google Shape;230;p19"/>
          <p:cNvSpPr txBox="1"/>
          <p:nvPr/>
        </p:nvSpPr>
        <p:spPr>
          <a:xfrm flipH="1" rot="-1876488">
            <a:off x="813001" y="3079330"/>
            <a:ext cx="379086" cy="11080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6000">
                <a:solidFill>
                  <a:srgbClr val="073763"/>
                </a:solidFill>
              </a:rPr>
              <a:t>!</a:t>
            </a:r>
            <a:endParaRPr sz="6000">
              <a:solidFill>
                <a:srgbClr val="073763"/>
              </a:solidFill>
            </a:endParaRPr>
          </a:p>
        </p:txBody>
      </p:sp>
      <p:sp>
        <p:nvSpPr>
          <p:cNvPr id="231" name="Google Shape;231;p19"/>
          <p:cNvSpPr/>
          <p:nvPr/>
        </p:nvSpPr>
        <p:spPr>
          <a:xfrm rot="-6598506">
            <a:off x="-122541" y="-54993"/>
            <a:ext cx="367083" cy="365187"/>
          </a:xfrm>
          <a:prstGeom prst="ellipse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2" name="Google Shape;232;p19"/>
          <p:cNvSpPr/>
          <p:nvPr/>
        </p:nvSpPr>
        <p:spPr>
          <a:xfrm rot="-6598254">
            <a:off x="953316" y="2259598"/>
            <a:ext cx="481345" cy="468248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" name="Google Shape;233;p19"/>
          <p:cNvSpPr txBox="1"/>
          <p:nvPr/>
        </p:nvSpPr>
        <p:spPr>
          <a:xfrm rot="994192">
            <a:off x="8188019" y="3267300"/>
            <a:ext cx="521768" cy="9233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073763"/>
                </a:solidFill>
              </a:rPr>
              <a:t>!</a:t>
            </a:r>
            <a:endParaRPr/>
          </a:p>
        </p:txBody>
      </p:sp>
      <p:sp>
        <p:nvSpPr>
          <p:cNvPr id="234" name="Google Shape;234;p19"/>
          <p:cNvSpPr/>
          <p:nvPr/>
        </p:nvSpPr>
        <p:spPr>
          <a:xfrm rot="-6598088">
            <a:off x="8725498" y="26562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35" name="Google Shape;235;p19"/>
          <p:cNvPicPr preferRelativeResize="0"/>
          <p:nvPr/>
        </p:nvPicPr>
        <p:blipFill rotWithShape="1">
          <a:blip r:embed="rId3">
            <a:alphaModFix/>
          </a:blip>
          <a:srcRect b="0" l="0" r="5829" t="0"/>
          <a:stretch/>
        </p:blipFill>
        <p:spPr>
          <a:xfrm rot="7906388">
            <a:off x="8247522" y="1494625"/>
            <a:ext cx="991906" cy="457575"/>
          </a:xfrm>
          <a:prstGeom prst="rect">
            <a:avLst/>
          </a:prstGeom>
          <a:noFill/>
          <a:ln>
            <a:noFill/>
          </a:ln>
        </p:spPr>
      </p:pic>
      <p:sp>
        <p:nvSpPr>
          <p:cNvPr id="236" name="Google Shape;236;p19"/>
          <p:cNvSpPr/>
          <p:nvPr/>
        </p:nvSpPr>
        <p:spPr>
          <a:xfrm rot="-6597214">
            <a:off x="1365520" y="4749681"/>
            <a:ext cx="447461" cy="468632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37" name="Google Shape;237;p1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302271">
            <a:off x="3754175" y="-344152"/>
            <a:ext cx="631400" cy="675475"/>
          </a:xfrm>
          <a:prstGeom prst="rect">
            <a:avLst/>
          </a:prstGeom>
          <a:noFill/>
          <a:ln>
            <a:noFill/>
          </a:ln>
        </p:spPr>
      </p:pic>
      <p:sp>
        <p:nvSpPr>
          <p:cNvPr id="238" name="Google Shape;238;p19"/>
          <p:cNvSpPr txBox="1"/>
          <p:nvPr/>
        </p:nvSpPr>
        <p:spPr>
          <a:xfrm rot="3886993">
            <a:off x="2569138" y="96516"/>
            <a:ext cx="701336" cy="110821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CC0000"/>
                </a:solidFill>
              </a:rPr>
              <a:t>!</a:t>
            </a:r>
            <a:endParaRPr sz="2600">
              <a:solidFill>
                <a:srgbClr val="CC0000"/>
              </a:solidFill>
            </a:endParaRPr>
          </a:p>
        </p:txBody>
      </p:sp>
      <p:pic>
        <p:nvPicPr>
          <p:cNvPr id="239" name="Google Shape;239;p19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428075" y="395925"/>
            <a:ext cx="1580130" cy="1271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0" name="Google Shape;240;p19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4693900" y="4730244"/>
            <a:ext cx="759000" cy="610705"/>
          </a:xfrm>
          <a:prstGeom prst="rect">
            <a:avLst/>
          </a:prstGeom>
          <a:noFill/>
          <a:ln>
            <a:noFill/>
          </a:ln>
        </p:spPr>
      </p:pic>
      <p:pic>
        <p:nvPicPr>
          <p:cNvPr id="241" name="Google Shape;241;p19"/>
          <p:cNvPicPr preferRelativeResize="0"/>
          <p:nvPr/>
        </p:nvPicPr>
        <p:blipFill rotWithShape="1">
          <a:blip r:embed="rId7">
            <a:alphaModFix/>
          </a:blip>
          <a:srcRect b="0" l="0" r="1671" t="10080"/>
          <a:stretch/>
        </p:blipFill>
        <p:spPr>
          <a:xfrm>
            <a:off x="7815988" y="2266450"/>
            <a:ext cx="899700" cy="675569"/>
          </a:xfrm>
          <a:prstGeom prst="rect">
            <a:avLst/>
          </a:prstGeom>
          <a:noFill/>
          <a:ln>
            <a:noFill/>
          </a:ln>
        </p:spPr>
      </p:pic>
      <p:pic>
        <p:nvPicPr>
          <p:cNvPr id="242" name="Google Shape;242;p19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999050" y="3985645"/>
            <a:ext cx="1002051" cy="9789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