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Merriweather"/>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Merriweather-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Merriweather-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Merriweather-italic.fntdata"/><Relationship Id="rId6" Type="http://schemas.openxmlformats.org/officeDocument/2006/relationships/slide" Target="slides/slide1.xml"/><Relationship Id="rId18" Type="http://schemas.openxmlformats.org/officeDocument/2006/relationships/font" Target="fonts/Merriweather-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gedb0d8ba9a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5" name="Google Shape;295;gedb0d8ba9a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ge71c7e1979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2" name="Google Shape;322;ge71c7e1979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b8448ecc3d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b8448ecc3d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edb0d8bb1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edb0d8bb1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edb0d8ba9a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edb0d8ba9a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edb0d8bb17_0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edb0d8bb17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edb0d8bb17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edb0d8bb17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edb0d8bb17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edb0d8bb17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e7d08850f1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e7d08850f1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edb0d8ba9a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8" name="Google Shape;268;gedb0d8ba9a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4.png"/><Relationship Id="rId8"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3"/>
          <p:cNvSpPr/>
          <p:nvPr/>
        </p:nvSpPr>
        <p:spPr>
          <a:xfrm rot="-6597823">
            <a:off x="2359149" y="1686794"/>
            <a:ext cx="984989" cy="1012414"/>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p:nvPr/>
        </p:nvSpPr>
        <p:spPr>
          <a:xfrm>
            <a:off x="3232977" y="424126"/>
            <a:ext cx="4501500" cy="4199700"/>
          </a:xfrm>
          <a:prstGeom prst="ellipse">
            <a:avLst/>
          </a:prstGeom>
          <a:solidFill>
            <a:srgbClr val="CC0000"/>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p:nvPr/>
        </p:nvSpPr>
        <p:spPr>
          <a:xfrm>
            <a:off x="2326400" y="3148550"/>
            <a:ext cx="1838700" cy="17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58" name="Google Shape;58;p13"/>
          <p:cNvSpPr/>
          <p:nvPr/>
        </p:nvSpPr>
        <p:spPr>
          <a:xfrm>
            <a:off x="6783750" y="81500"/>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txBox="1"/>
          <p:nvPr/>
        </p:nvSpPr>
        <p:spPr>
          <a:xfrm>
            <a:off x="2890050" y="1458113"/>
            <a:ext cx="5040900" cy="1847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3600">
                <a:solidFill>
                  <a:srgbClr val="FFFFFF"/>
                </a:solidFill>
              </a:rPr>
              <a:t>Theoretical Framework </a:t>
            </a:r>
            <a:endParaRPr b="1" sz="3600">
              <a:solidFill>
                <a:srgbClr val="FFFFFF"/>
              </a:solidFill>
            </a:endParaRPr>
          </a:p>
          <a:p>
            <a:pPr indent="0" lvl="0" marL="0" rtl="0" algn="ctr">
              <a:spcBef>
                <a:spcPts val="0"/>
              </a:spcBef>
              <a:spcAft>
                <a:spcPts val="0"/>
              </a:spcAft>
              <a:buNone/>
            </a:pPr>
            <a:r>
              <a:rPr b="1" lang="en-GB" sz="3600">
                <a:solidFill>
                  <a:srgbClr val="FFFFFF"/>
                </a:solidFill>
              </a:rPr>
              <a:t>(If Qualitative)</a:t>
            </a:r>
            <a:endParaRPr b="1" sz="1300">
              <a:solidFill>
                <a:srgbClr val="FFFFFF"/>
              </a:solidFill>
              <a:latin typeface="Merriweather"/>
              <a:ea typeface="Merriweather"/>
              <a:cs typeface="Merriweather"/>
              <a:sym typeface="Merriweather"/>
            </a:endParaRPr>
          </a:p>
        </p:txBody>
      </p:sp>
      <p:pic>
        <p:nvPicPr>
          <p:cNvPr id="60" name="Google Shape;60;p13"/>
          <p:cNvPicPr preferRelativeResize="0"/>
          <p:nvPr/>
        </p:nvPicPr>
        <p:blipFill rotWithShape="1">
          <a:blip r:embed="rId3">
            <a:alphaModFix/>
          </a:blip>
          <a:srcRect b="0" l="0" r="3716" t="0"/>
          <a:stretch/>
        </p:blipFill>
        <p:spPr>
          <a:xfrm rot="-1225023">
            <a:off x="2022730" y="1290924"/>
            <a:ext cx="1014165" cy="457577"/>
          </a:xfrm>
          <a:prstGeom prst="rect">
            <a:avLst/>
          </a:prstGeom>
          <a:noFill/>
          <a:ln>
            <a:noFill/>
          </a:ln>
        </p:spPr>
      </p:pic>
      <p:sp>
        <p:nvSpPr>
          <p:cNvPr id="61" name="Google Shape;61;p13"/>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62" name="Google Shape;62;p13"/>
          <p:cNvPicPr preferRelativeResize="0"/>
          <p:nvPr/>
        </p:nvPicPr>
        <p:blipFill>
          <a:blip r:embed="rId4">
            <a:alphaModFix/>
          </a:blip>
          <a:stretch>
            <a:fillRect/>
          </a:stretch>
        </p:blipFill>
        <p:spPr>
          <a:xfrm>
            <a:off x="-387900" y="3888306"/>
            <a:ext cx="1146750" cy="1173581"/>
          </a:xfrm>
          <a:prstGeom prst="rect">
            <a:avLst/>
          </a:prstGeom>
          <a:noFill/>
          <a:ln>
            <a:noFill/>
          </a:ln>
        </p:spPr>
      </p:pic>
      <p:sp>
        <p:nvSpPr>
          <p:cNvPr id="63" name="Google Shape;63;p13"/>
          <p:cNvSpPr txBox="1"/>
          <p:nvPr/>
        </p:nvSpPr>
        <p:spPr>
          <a:xfrm flipH="1" rot="-1876488">
            <a:off x="813001" y="3079330"/>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GB" sz="6000">
                <a:solidFill>
                  <a:srgbClr val="073763"/>
                </a:solidFill>
              </a:rPr>
              <a:t>!</a:t>
            </a:r>
            <a:endParaRPr sz="6000">
              <a:solidFill>
                <a:srgbClr val="073763"/>
              </a:solidFill>
            </a:endParaRPr>
          </a:p>
        </p:txBody>
      </p:sp>
      <p:sp>
        <p:nvSpPr>
          <p:cNvPr id="64" name="Google Shape;64;p13"/>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p:nvPr/>
        </p:nvSpPr>
        <p:spPr>
          <a:xfrm rot="-6598254">
            <a:off x="953316" y="2259598"/>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3"/>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67" name="Google Shape;67;p13"/>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8" name="Google Shape;68;p13"/>
          <p:cNvPicPr preferRelativeResize="0"/>
          <p:nvPr/>
        </p:nvPicPr>
        <p:blipFill rotWithShape="1">
          <a:blip r:embed="rId3">
            <a:alphaModFix/>
          </a:blip>
          <a:srcRect b="0" l="0" r="5829" t="0"/>
          <a:stretch/>
        </p:blipFill>
        <p:spPr>
          <a:xfrm rot="7906388">
            <a:off x="8247522" y="1494625"/>
            <a:ext cx="991906" cy="457575"/>
          </a:xfrm>
          <a:prstGeom prst="rect">
            <a:avLst/>
          </a:prstGeom>
          <a:noFill/>
          <a:ln>
            <a:noFill/>
          </a:ln>
        </p:spPr>
      </p:pic>
      <p:sp>
        <p:nvSpPr>
          <p:cNvPr id="69" name="Google Shape;69;p13"/>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0" name="Google Shape;70;p13"/>
          <p:cNvPicPr preferRelativeResize="0"/>
          <p:nvPr/>
        </p:nvPicPr>
        <p:blipFill>
          <a:blip r:embed="rId5">
            <a:alphaModFix/>
          </a:blip>
          <a:stretch>
            <a:fillRect/>
          </a:stretch>
        </p:blipFill>
        <p:spPr>
          <a:xfrm rot="1302271">
            <a:off x="3742800" y="-210139"/>
            <a:ext cx="631400" cy="675475"/>
          </a:xfrm>
          <a:prstGeom prst="rect">
            <a:avLst/>
          </a:prstGeom>
          <a:noFill/>
          <a:ln>
            <a:noFill/>
          </a:ln>
        </p:spPr>
      </p:pic>
      <p:sp>
        <p:nvSpPr>
          <p:cNvPr id="71" name="Google Shape;71;p13"/>
          <p:cNvSpPr txBox="1"/>
          <p:nvPr/>
        </p:nvSpPr>
        <p:spPr>
          <a:xfrm rot="3886993">
            <a:off x="2569138" y="96516"/>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72" name="Google Shape;72;p13"/>
          <p:cNvPicPr preferRelativeResize="0"/>
          <p:nvPr/>
        </p:nvPicPr>
        <p:blipFill rotWithShape="1">
          <a:blip r:embed="rId6">
            <a:alphaModFix/>
          </a:blip>
          <a:srcRect b="8590" l="5197" r="4091" t="10971"/>
          <a:stretch/>
        </p:blipFill>
        <p:spPr>
          <a:xfrm>
            <a:off x="428075" y="395925"/>
            <a:ext cx="1580130" cy="1271400"/>
          </a:xfrm>
          <a:prstGeom prst="rect">
            <a:avLst/>
          </a:prstGeom>
          <a:noFill/>
          <a:ln>
            <a:noFill/>
          </a:ln>
        </p:spPr>
      </p:pic>
      <p:pic>
        <p:nvPicPr>
          <p:cNvPr id="73" name="Google Shape;73;p13"/>
          <p:cNvPicPr preferRelativeResize="0"/>
          <p:nvPr/>
        </p:nvPicPr>
        <p:blipFill rotWithShape="1">
          <a:blip r:embed="rId6">
            <a:alphaModFix/>
          </a:blip>
          <a:srcRect b="8590" l="5197" r="4091" t="10971"/>
          <a:stretch/>
        </p:blipFill>
        <p:spPr>
          <a:xfrm>
            <a:off x="4693900" y="4730244"/>
            <a:ext cx="759000" cy="610705"/>
          </a:xfrm>
          <a:prstGeom prst="rect">
            <a:avLst/>
          </a:prstGeom>
          <a:noFill/>
          <a:ln>
            <a:noFill/>
          </a:ln>
        </p:spPr>
      </p:pic>
      <p:pic>
        <p:nvPicPr>
          <p:cNvPr id="74" name="Google Shape;74;p13"/>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pic>
        <p:nvPicPr>
          <p:cNvPr id="75" name="Google Shape;75;p13"/>
          <p:cNvPicPr preferRelativeResize="0"/>
          <p:nvPr/>
        </p:nvPicPr>
        <p:blipFill>
          <a:blip r:embed="rId4">
            <a:alphaModFix/>
          </a:blip>
          <a:stretch>
            <a:fillRect/>
          </a:stretch>
        </p:blipFill>
        <p:spPr>
          <a:xfrm rot="3788461">
            <a:off x="6545966" y="4342656"/>
            <a:ext cx="830519" cy="849963"/>
          </a:xfrm>
          <a:prstGeom prst="rect">
            <a:avLst/>
          </a:prstGeom>
          <a:noFill/>
          <a:ln>
            <a:noFill/>
          </a:ln>
        </p:spPr>
      </p:pic>
      <p:pic>
        <p:nvPicPr>
          <p:cNvPr id="76" name="Google Shape;76;p13"/>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22"/>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22"/>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22"/>
          <p:cNvSpPr/>
          <p:nvPr/>
        </p:nvSpPr>
        <p:spPr>
          <a:xfrm>
            <a:off x="25047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300" name="Google Shape;300;p22"/>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01" name="Google Shape;301;p22"/>
          <p:cNvPicPr preferRelativeResize="0"/>
          <p:nvPr/>
        </p:nvPicPr>
        <p:blipFill rotWithShape="1">
          <a:blip r:embed="rId3">
            <a:alphaModFix/>
          </a:blip>
          <a:srcRect b="0" l="0" r="24282" t="0"/>
          <a:stretch/>
        </p:blipFill>
        <p:spPr>
          <a:xfrm flipH="1" rot="3540337">
            <a:off x="3451897" y="4603280"/>
            <a:ext cx="870083" cy="499192"/>
          </a:xfrm>
          <a:prstGeom prst="rect">
            <a:avLst/>
          </a:prstGeom>
          <a:noFill/>
          <a:ln>
            <a:noFill/>
          </a:ln>
        </p:spPr>
      </p:pic>
      <p:sp>
        <p:nvSpPr>
          <p:cNvPr id="302" name="Google Shape;302;p22"/>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303" name="Google Shape;303;p22"/>
          <p:cNvPicPr preferRelativeResize="0"/>
          <p:nvPr/>
        </p:nvPicPr>
        <p:blipFill>
          <a:blip r:embed="rId4">
            <a:alphaModFix/>
          </a:blip>
          <a:stretch>
            <a:fillRect/>
          </a:stretch>
        </p:blipFill>
        <p:spPr>
          <a:xfrm>
            <a:off x="-351250" y="3893569"/>
            <a:ext cx="1146750" cy="1173581"/>
          </a:xfrm>
          <a:prstGeom prst="rect">
            <a:avLst/>
          </a:prstGeom>
          <a:noFill/>
          <a:ln>
            <a:noFill/>
          </a:ln>
        </p:spPr>
      </p:pic>
      <p:sp>
        <p:nvSpPr>
          <p:cNvPr id="304" name="Google Shape;304;p22"/>
          <p:cNvSpPr txBox="1"/>
          <p:nvPr/>
        </p:nvSpPr>
        <p:spPr>
          <a:xfrm flipH="1" rot="-1876488">
            <a:off x="408001" y="297160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305" name="Google Shape;305;p22"/>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22"/>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22"/>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308" name="Google Shape;308;p22"/>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09" name="Google Shape;309;p22"/>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310" name="Google Shape;310;p22"/>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11" name="Google Shape;311;p22"/>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312" name="Google Shape;312;p22"/>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313" name="Google Shape;313;p22"/>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314" name="Google Shape;314;p22"/>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315" name="Google Shape;315;p22"/>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316" name="Google Shape;316;p22"/>
          <p:cNvSpPr txBox="1"/>
          <p:nvPr/>
        </p:nvSpPr>
        <p:spPr>
          <a:xfrm>
            <a:off x="1047400" y="915738"/>
            <a:ext cx="58080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FFFFFF"/>
                </a:solidFill>
              </a:rPr>
              <a:t>What is the Structure of the Theoretical Framework?</a:t>
            </a:r>
            <a:endParaRPr sz="100">
              <a:solidFill>
                <a:srgbClr val="FFFFFF"/>
              </a:solidFill>
            </a:endParaRPr>
          </a:p>
        </p:txBody>
      </p:sp>
      <p:pic>
        <p:nvPicPr>
          <p:cNvPr id="317" name="Google Shape;317;p22"/>
          <p:cNvPicPr preferRelativeResize="0"/>
          <p:nvPr/>
        </p:nvPicPr>
        <p:blipFill>
          <a:blip r:embed="rId4">
            <a:alphaModFix/>
          </a:blip>
          <a:stretch>
            <a:fillRect/>
          </a:stretch>
        </p:blipFill>
        <p:spPr>
          <a:xfrm rot="2236205">
            <a:off x="6485575" y="4167794"/>
            <a:ext cx="936000" cy="957906"/>
          </a:xfrm>
          <a:prstGeom prst="rect">
            <a:avLst/>
          </a:prstGeom>
          <a:noFill/>
          <a:ln>
            <a:noFill/>
          </a:ln>
        </p:spPr>
      </p:pic>
      <p:sp>
        <p:nvSpPr>
          <p:cNvPr id="318" name="Google Shape;318;p22"/>
          <p:cNvSpPr txBox="1"/>
          <p:nvPr/>
        </p:nvSpPr>
        <p:spPr>
          <a:xfrm>
            <a:off x="809275" y="1664938"/>
            <a:ext cx="7176000" cy="2853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 structure of theoretical framework has no set rules.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In a dissertation, the theoretical framework is implemented in the literature review chapter in order to provide support and evidence to the literature provided in the following section.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However, theoretical framework can be incorporated as an individual section or chapter.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 only purpose of the thesis is to form a clear and logical structure. </a:t>
            </a:r>
            <a:r>
              <a:rPr lang="en-GB" sz="1700">
                <a:solidFill>
                  <a:schemeClr val="dk1"/>
                </a:solidFill>
              </a:rPr>
              <a:t> </a:t>
            </a:r>
            <a:endParaRPr sz="1700">
              <a:solidFill>
                <a:schemeClr val="dk1"/>
              </a:solidFill>
            </a:endParaRPr>
          </a:p>
        </p:txBody>
      </p:sp>
      <p:pic>
        <p:nvPicPr>
          <p:cNvPr id="319" name="Google Shape;319;p22"/>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23"/>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23"/>
          <p:cNvSpPr/>
          <p:nvPr/>
        </p:nvSpPr>
        <p:spPr>
          <a:xfrm rot="-6597823">
            <a:off x="2359149" y="1686794"/>
            <a:ext cx="984989" cy="1012414"/>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23"/>
          <p:cNvSpPr/>
          <p:nvPr/>
        </p:nvSpPr>
        <p:spPr>
          <a:xfrm>
            <a:off x="3232977" y="424126"/>
            <a:ext cx="4501500" cy="4199700"/>
          </a:xfrm>
          <a:prstGeom prst="ellipse">
            <a:avLst/>
          </a:prstGeom>
          <a:solidFill>
            <a:srgbClr val="CC0000"/>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23"/>
          <p:cNvSpPr/>
          <p:nvPr/>
        </p:nvSpPr>
        <p:spPr>
          <a:xfrm>
            <a:off x="2326400" y="3148550"/>
            <a:ext cx="1838700" cy="17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328" name="Google Shape;328;p23"/>
          <p:cNvSpPr/>
          <p:nvPr/>
        </p:nvSpPr>
        <p:spPr>
          <a:xfrm>
            <a:off x="6783750" y="81500"/>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23"/>
          <p:cNvSpPr txBox="1"/>
          <p:nvPr/>
        </p:nvSpPr>
        <p:spPr>
          <a:xfrm>
            <a:off x="2886900" y="2203013"/>
            <a:ext cx="4755000" cy="738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3600">
                <a:solidFill>
                  <a:srgbClr val="FFFFFF"/>
                </a:solidFill>
              </a:rPr>
              <a:t>GOOD LUCK</a:t>
            </a:r>
            <a:endParaRPr b="1" sz="1300">
              <a:solidFill>
                <a:srgbClr val="FFFFFF"/>
              </a:solidFill>
              <a:latin typeface="Merriweather"/>
              <a:ea typeface="Merriweather"/>
              <a:cs typeface="Merriweather"/>
              <a:sym typeface="Merriweather"/>
            </a:endParaRPr>
          </a:p>
        </p:txBody>
      </p:sp>
      <p:pic>
        <p:nvPicPr>
          <p:cNvPr id="330" name="Google Shape;330;p23"/>
          <p:cNvPicPr preferRelativeResize="0"/>
          <p:nvPr/>
        </p:nvPicPr>
        <p:blipFill rotWithShape="1">
          <a:blip r:embed="rId3">
            <a:alphaModFix/>
          </a:blip>
          <a:srcRect b="0" l="0" r="3716" t="0"/>
          <a:stretch/>
        </p:blipFill>
        <p:spPr>
          <a:xfrm rot="-1225023">
            <a:off x="2022730" y="1290924"/>
            <a:ext cx="1014165" cy="457577"/>
          </a:xfrm>
          <a:prstGeom prst="rect">
            <a:avLst/>
          </a:prstGeom>
          <a:noFill/>
          <a:ln>
            <a:noFill/>
          </a:ln>
        </p:spPr>
      </p:pic>
      <p:pic>
        <p:nvPicPr>
          <p:cNvPr id="331" name="Google Shape;331;p23"/>
          <p:cNvPicPr preferRelativeResize="0"/>
          <p:nvPr/>
        </p:nvPicPr>
        <p:blipFill>
          <a:blip r:embed="rId4">
            <a:alphaModFix/>
          </a:blip>
          <a:stretch>
            <a:fillRect/>
          </a:stretch>
        </p:blipFill>
        <p:spPr>
          <a:xfrm rot="3788461">
            <a:off x="6545966" y="4342656"/>
            <a:ext cx="830519" cy="849963"/>
          </a:xfrm>
          <a:prstGeom prst="rect">
            <a:avLst/>
          </a:prstGeom>
          <a:noFill/>
          <a:ln>
            <a:noFill/>
          </a:ln>
        </p:spPr>
      </p:pic>
      <p:sp>
        <p:nvSpPr>
          <p:cNvPr id="332" name="Google Shape;332;p23"/>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333" name="Google Shape;333;p23"/>
          <p:cNvPicPr preferRelativeResize="0"/>
          <p:nvPr/>
        </p:nvPicPr>
        <p:blipFill>
          <a:blip r:embed="rId4">
            <a:alphaModFix/>
          </a:blip>
          <a:stretch>
            <a:fillRect/>
          </a:stretch>
        </p:blipFill>
        <p:spPr>
          <a:xfrm>
            <a:off x="-558600" y="3824869"/>
            <a:ext cx="1146750" cy="1173581"/>
          </a:xfrm>
          <a:prstGeom prst="rect">
            <a:avLst/>
          </a:prstGeom>
          <a:noFill/>
          <a:ln>
            <a:noFill/>
          </a:ln>
        </p:spPr>
      </p:pic>
      <p:sp>
        <p:nvSpPr>
          <p:cNvPr id="334" name="Google Shape;334;p23"/>
          <p:cNvSpPr txBox="1"/>
          <p:nvPr/>
        </p:nvSpPr>
        <p:spPr>
          <a:xfrm flipH="1" rot="-1876488">
            <a:off x="813001" y="3079330"/>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GB" sz="6000">
                <a:solidFill>
                  <a:srgbClr val="073763"/>
                </a:solidFill>
              </a:rPr>
              <a:t>!</a:t>
            </a:r>
            <a:endParaRPr sz="6000">
              <a:solidFill>
                <a:srgbClr val="073763"/>
              </a:solidFill>
            </a:endParaRPr>
          </a:p>
        </p:txBody>
      </p:sp>
      <p:sp>
        <p:nvSpPr>
          <p:cNvPr id="335" name="Google Shape;335;p23"/>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23"/>
          <p:cNvSpPr/>
          <p:nvPr/>
        </p:nvSpPr>
        <p:spPr>
          <a:xfrm rot="-6598254">
            <a:off x="953316" y="2259598"/>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p23"/>
          <p:cNvSpPr txBox="1"/>
          <p:nvPr/>
        </p:nvSpPr>
        <p:spPr>
          <a:xfrm rot="994192">
            <a:off x="8188019" y="326730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338" name="Google Shape;338;p23"/>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39" name="Google Shape;339;p23"/>
          <p:cNvPicPr preferRelativeResize="0"/>
          <p:nvPr/>
        </p:nvPicPr>
        <p:blipFill rotWithShape="1">
          <a:blip r:embed="rId3">
            <a:alphaModFix/>
          </a:blip>
          <a:srcRect b="0" l="0" r="5829" t="0"/>
          <a:stretch/>
        </p:blipFill>
        <p:spPr>
          <a:xfrm rot="7906388">
            <a:off x="8247522" y="1494625"/>
            <a:ext cx="991906" cy="457575"/>
          </a:xfrm>
          <a:prstGeom prst="rect">
            <a:avLst/>
          </a:prstGeom>
          <a:noFill/>
          <a:ln>
            <a:noFill/>
          </a:ln>
        </p:spPr>
      </p:pic>
      <p:sp>
        <p:nvSpPr>
          <p:cNvPr id="340" name="Google Shape;340;p23"/>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41" name="Google Shape;341;p23"/>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342" name="Google Shape;342;p23"/>
          <p:cNvSpPr txBox="1"/>
          <p:nvPr/>
        </p:nvSpPr>
        <p:spPr>
          <a:xfrm rot="3886993">
            <a:off x="2569138" y="96516"/>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343" name="Google Shape;343;p23"/>
          <p:cNvPicPr preferRelativeResize="0"/>
          <p:nvPr/>
        </p:nvPicPr>
        <p:blipFill rotWithShape="1">
          <a:blip r:embed="rId6">
            <a:alphaModFix/>
          </a:blip>
          <a:srcRect b="8590" l="5197" r="4091" t="10971"/>
          <a:stretch/>
        </p:blipFill>
        <p:spPr>
          <a:xfrm>
            <a:off x="428075" y="395925"/>
            <a:ext cx="1580130" cy="1271400"/>
          </a:xfrm>
          <a:prstGeom prst="rect">
            <a:avLst/>
          </a:prstGeom>
          <a:noFill/>
          <a:ln>
            <a:noFill/>
          </a:ln>
        </p:spPr>
      </p:pic>
      <p:pic>
        <p:nvPicPr>
          <p:cNvPr id="344" name="Google Shape;344;p23"/>
          <p:cNvPicPr preferRelativeResize="0"/>
          <p:nvPr/>
        </p:nvPicPr>
        <p:blipFill rotWithShape="1">
          <a:blip r:embed="rId6">
            <a:alphaModFix/>
          </a:blip>
          <a:srcRect b="8590" l="5197" r="4091" t="10971"/>
          <a:stretch/>
        </p:blipFill>
        <p:spPr>
          <a:xfrm>
            <a:off x="4693900" y="4730244"/>
            <a:ext cx="759000" cy="610705"/>
          </a:xfrm>
          <a:prstGeom prst="rect">
            <a:avLst/>
          </a:prstGeom>
          <a:noFill/>
          <a:ln>
            <a:noFill/>
          </a:ln>
        </p:spPr>
      </p:pic>
      <p:pic>
        <p:nvPicPr>
          <p:cNvPr id="345" name="Google Shape;345;p23"/>
          <p:cNvPicPr preferRelativeResize="0"/>
          <p:nvPr/>
        </p:nvPicPr>
        <p:blipFill rotWithShape="1">
          <a:blip r:embed="rId7">
            <a:alphaModFix/>
          </a:blip>
          <a:srcRect b="0" l="0" r="1671" t="10080"/>
          <a:stretch/>
        </p:blipFill>
        <p:spPr>
          <a:xfrm>
            <a:off x="7815988" y="2266450"/>
            <a:ext cx="899700" cy="675569"/>
          </a:xfrm>
          <a:prstGeom prst="rect">
            <a:avLst/>
          </a:prstGeom>
          <a:noFill/>
          <a:ln>
            <a:noFill/>
          </a:ln>
        </p:spPr>
      </p:pic>
      <p:pic>
        <p:nvPicPr>
          <p:cNvPr id="346" name="Google Shape;346;p23"/>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4"/>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4"/>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4"/>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84" name="Google Shape;84;p14"/>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5" name="Google Shape;85;p14"/>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86" name="Google Shape;86;p14"/>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87" name="Google Shape;87;p14"/>
          <p:cNvPicPr preferRelativeResize="0"/>
          <p:nvPr/>
        </p:nvPicPr>
        <p:blipFill>
          <a:blip r:embed="rId4">
            <a:alphaModFix/>
          </a:blip>
          <a:stretch>
            <a:fillRect/>
          </a:stretch>
        </p:blipFill>
        <p:spPr>
          <a:xfrm>
            <a:off x="-351250" y="3893569"/>
            <a:ext cx="1146750" cy="1173581"/>
          </a:xfrm>
          <a:prstGeom prst="rect">
            <a:avLst/>
          </a:prstGeom>
          <a:noFill/>
          <a:ln>
            <a:noFill/>
          </a:ln>
        </p:spPr>
      </p:pic>
      <p:sp>
        <p:nvSpPr>
          <p:cNvPr id="88" name="Google Shape;88;p14"/>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89" name="Google Shape;89;p14"/>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4"/>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4"/>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92" name="Google Shape;92;p14"/>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3" name="Google Shape;93;p14"/>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94" name="Google Shape;94;p14"/>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5" name="Google Shape;95;p14"/>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96" name="Google Shape;96;p14"/>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97" name="Google Shape;97;p14"/>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98" name="Google Shape;98;p14"/>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99" name="Google Shape;99;p14"/>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100" name="Google Shape;100;p14"/>
          <p:cNvSpPr txBox="1"/>
          <p:nvPr/>
        </p:nvSpPr>
        <p:spPr>
          <a:xfrm>
            <a:off x="1292700" y="980350"/>
            <a:ext cx="55554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FFFFFF"/>
                </a:solidFill>
              </a:rPr>
              <a:t>What is Theoretical Framework?  </a:t>
            </a:r>
            <a:endParaRPr sz="100">
              <a:solidFill>
                <a:srgbClr val="FFFFFF"/>
              </a:solidFill>
            </a:endParaRPr>
          </a:p>
        </p:txBody>
      </p:sp>
      <p:pic>
        <p:nvPicPr>
          <p:cNvPr id="101" name="Google Shape;101;p14"/>
          <p:cNvPicPr preferRelativeResize="0"/>
          <p:nvPr/>
        </p:nvPicPr>
        <p:blipFill>
          <a:blip r:embed="rId4">
            <a:alphaModFix/>
          </a:blip>
          <a:stretch>
            <a:fillRect/>
          </a:stretch>
        </p:blipFill>
        <p:spPr>
          <a:xfrm rot="2236205">
            <a:off x="6485575" y="4167794"/>
            <a:ext cx="936000" cy="957906"/>
          </a:xfrm>
          <a:prstGeom prst="rect">
            <a:avLst/>
          </a:prstGeom>
          <a:noFill/>
          <a:ln>
            <a:noFill/>
          </a:ln>
        </p:spPr>
      </p:pic>
      <p:sp>
        <p:nvSpPr>
          <p:cNvPr id="102" name="Google Shape;102;p14"/>
          <p:cNvSpPr txBox="1"/>
          <p:nvPr/>
        </p:nvSpPr>
        <p:spPr>
          <a:xfrm>
            <a:off x="809263" y="2162525"/>
            <a:ext cx="7176000" cy="22518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Theoretical framework is denoted as the structure that uphold and provide support to the theory that has been added in the research study.    </a:t>
            </a:r>
            <a:br>
              <a:rPr lang="en-GB" sz="1700">
                <a:solidFill>
                  <a:schemeClr val="dk1"/>
                </a:solidFill>
              </a:rPr>
            </a:b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It provides brief introduction and explores the theory that identifies why it is a research problem that exists in the study  Can be written in much better manner.</a:t>
            </a:r>
            <a:endParaRPr sz="1700">
              <a:solidFill>
                <a:schemeClr val="dk1"/>
              </a:solidFill>
            </a:endParaRPr>
          </a:p>
        </p:txBody>
      </p:sp>
      <p:pic>
        <p:nvPicPr>
          <p:cNvPr id="103" name="Google Shape;103;p14"/>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5"/>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5"/>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5"/>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111" name="Google Shape;111;p15"/>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2" name="Google Shape;112;p15"/>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113" name="Google Shape;113;p15"/>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114" name="Google Shape;114;p15"/>
          <p:cNvPicPr preferRelativeResize="0"/>
          <p:nvPr/>
        </p:nvPicPr>
        <p:blipFill>
          <a:blip r:embed="rId4">
            <a:alphaModFix/>
          </a:blip>
          <a:stretch>
            <a:fillRect/>
          </a:stretch>
        </p:blipFill>
        <p:spPr>
          <a:xfrm>
            <a:off x="-351250" y="3893569"/>
            <a:ext cx="1146750" cy="1173581"/>
          </a:xfrm>
          <a:prstGeom prst="rect">
            <a:avLst/>
          </a:prstGeom>
          <a:noFill/>
          <a:ln>
            <a:noFill/>
          </a:ln>
        </p:spPr>
      </p:pic>
      <p:sp>
        <p:nvSpPr>
          <p:cNvPr id="115" name="Google Shape;115;p15"/>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116" name="Google Shape;116;p15"/>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5"/>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5"/>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119" name="Google Shape;119;p15"/>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20" name="Google Shape;120;p15"/>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121" name="Google Shape;121;p15"/>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22" name="Google Shape;122;p15"/>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123" name="Google Shape;123;p15"/>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124" name="Google Shape;124;p15"/>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125" name="Google Shape;125;p15"/>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126" name="Google Shape;126;p15"/>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127" name="Google Shape;127;p15"/>
          <p:cNvSpPr txBox="1"/>
          <p:nvPr/>
        </p:nvSpPr>
        <p:spPr>
          <a:xfrm>
            <a:off x="1292700" y="980350"/>
            <a:ext cx="55554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FFFFFF"/>
                </a:solidFill>
              </a:rPr>
              <a:t>What is Theoretical Framework?  </a:t>
            </a:r>
            <a:endParaRPr sz="100">
              <a:solidFill>
                <a:srgbClr val="FFFFFF"/>
              </a:solidFill>
            </a:endParaRPr>
          </a:p>
        </p:txBody>
      </p:sp>
      <p:pic>
        <p:nvPicPr>
          <p:cNvPr id="128" name="Google Shape;128;p15"/>
          <p:cNvPicPr preferRelativeResize="0"/>
          <p:nvPr/>
        </p:nvPicPr>
        <p:blipFill>
          <a:blip r:embed="rId4">
            <a:alphaModFix/>
          </a:blip>
          <a:stretch>
            <a:fillRect/>
          </a:stretch>
        </p:blipFill>
        <p:spPr>
          <a:xfrm rot="2236205">
            <a:off x="6485575" y="4167794"/>
            <a:ext cx="936000" cy="957906"/>
          </a:xfrm>
          <a:prstGeom prst="rect">
            <a:avLst/>
          </a:prstGeom>
          <a:noFill/>
          <a:ln>
            <a:noFill/>
          </a:ln>
        </p:spPr>
      </p:pic>
      <p:sp>
        <p:nvSpPr>
          <p:cNvPr id="129" name="Google Shape;129;p15"/>
          <p:cNvSpPr txBox="1"/>
          <p:nvPr/>
        </p:nvSpPr>
        <p:spPr>
          <a:xfrm>
            <a:off x="809263" y="2162525"/>
            <a:ext cx="7176000" cy="16500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This framework identifies how you perceive, make sense of and investigate the problem.</a:t>
            </a:r>
            <a:endParaRPr sz="1700">
              <a:solidFill>
                <a:schemeClr val="dk1"/>
              </a:solidFill>
            </a:endParaRPr>
          </a:p>
          <a:p>
            <a:pPr indent="0" lvl="0" marL="457200" rtl="0" algn="l">
              <a:lnSpc>
                <a:spcPct val="115000"/>
              </a:lnSpc>
              <a:spcBef>
                <a:spcPts val="0"/>
              </a:spcBef>
              <a:spcAft>
                <a:spcPts val="0"/>
              </a:spcAft>
              <a:buNone/>
            </a:pPr>
            <a:r>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 work begins with formal theoretical framework because the purpose of is to explore the basic purpose 	of the research studies.   </a:t>
            </a:r>
            <a:endParaRPr sz="1700">
              <a:solidFill>
                <a:schemeClr val="dk1"/>
              </a:solidFill>
            </a:endParaRPr>
          </a:p>
        </p:txBody>
      </p:sp>
      <p:pic>
        <p:nvPicPr>
          <p:cNvPr id="130" name="Google Shape;130;p15"/>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6"/>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6"/>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6"/>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138" name="Google Shape;138;p16"/>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39" name="Google Shape;139;p16"/>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140" name="Google Shape;140;p16"/>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141" name="Google Shape;141;p16"/>
          <p:cNvPicPr preferRelativeResize="0"/>
          <p:nvPr/>
        </p:nvPicPr>
        <p:blipFill>
          <a:blip r:embed="rId4">
            <a:alphaModFix/>
          </a:blip>
          <a:stretch>
            <a:fillRect/>
          </a:stretch>
        </p:blipFill>
        <p:spPr>
          <a:xfrm>
            <a:off x="-351250" y="3893569"/>
            <a:ext cx="1146750" cy="1173581"/>
          </a:xfrm>
          <a:prstGeom prst="rect">
            <a:avLst/>
          </a:prstGeom>
          <a:noFill/>
          <a:ln>
            <a:noFill/>
          </a:ln>
        </p:spPr>
      </p:pic>
      <p:sp>
        <p:nvSpPr>
          <p:cNvPr id="142" name="Google Shape;142;p16"/>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143" name="Google Shape;143;p16"/>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6"/>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6"/>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146" name="Google Shape;146;p16"/>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47" name="Google Shape;147;p16"/>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148" name="Google Shape;148;p16"/>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49" name="Google Shape;149;p16"/>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150" name="Google Shape;150;p16"/>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151" name="Google Shape;151;p16"/>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152" name="Google Shape;152;p16"/>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153" name="Google Shape;153;p16"/>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154" name="Google Shape;154;p16"/>
          <p:cNvSpPr txBox="1"/>
          <p:nvPr/>
        </p:nvSpPr>
        <p:spPr>
          <a:xfrm>
            <a:off x="1338913" y="661638"/>
            <a:ext cx="53847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FFFFFF"/>
                </a:solidFill>
              </a:rPr>
              <a:t>What Is The Purpose Of Theoretical Framework?</a:t>
            </a:r>
            <a:r>
              <a:rPr b="1" lang="en-GB" sz="2900">
                <a:solidFill>
                  <a:srgbClr val="FFFFFF"/>
                </a:solidFill>
              </a:rPr>
              <a:t> </a:t>
            </a:r>
            <a:r>
              <a:rPr b="1" lang="en-GB" sz="2900">
                <a:solidFill>
                  <a:srgbClr val="FFFFFF"/>
                </a:solidFill>
              </a:rPr>
              <a:t> </a:t>
            </a:r>
            <a:endParaRPr sz="100">
              <a:solidFill>
                <a:srgbClr val="FFFFFF"/>
              </a:solidFill>
            </a:endParaRPr>
          </a:p>
        </p:txBody>
      </p:sp>
      <p:pic>
        <p:nvPicPr>
          <p:cNvPr id="155" name="Google Shape;155;p16"/>
          <p:cNvPicPr preferRelativeResize="0"/>
          <p:nvPr/>
        </p:nvPicPr>
        <p:blipFill>
          <a:blip r:embed="rId4">
            <a:alphaModFix/>
          </a:blip>
          <a:stretch>
            <a:fillRect/>
          </a:stretch>
        </p:blipFill>
        <p:spPr>
          <a:xfrm rot="2236205">
            <a:off x="6485575" y="4167794"/>
            <a:ext cx="936000" cy="957906"/>
          </a:xfrm>
          <a:prstGeom prst="rect">
            <a:avLst/>
          </a:prstGeom>
          <a:noFill/>
          <a:ln>
            <a:noFill/>
          </a:ln>
        </p:spPr>
      </p:pic>
      <p:sp>
        <p:nvSpPr>
          <p:cNvPr id="156" name="Google Shape;156;p16"/>
          <p:cNvSpPr txBox="1"/>
          <p:nvPr/>
        </p:nvSpPr>
        <p:spPr>
          <a:xfrm>
            <a:off x="781788" y="1738950"/>
            <a:ext cx="7176000" cy="25527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 purpose of theoretical framework is that it provides a good model for carrying out the research, examining its results, interpreting the data and providing relevant and appropriate knowledge regarding the research topic.</a:t>
            </a:r>
            <a:br>
              <a:rPr lang="en-GB" sz="1700">
                <a:solidFill>
                  <a:schemeClr val="dk1"/>
                </a:solidFill>
              </a:rPr>
            </a:b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In qualitative, the theories are formulated for predicting, defining, rectifying and comprehending the phenomena or challenge the key knowledge that is limited to critical assumptions.</a:t>
            </a:r>
            <a:endParaRPr sz="1700">
              <a:solidFill>
                <a:schemeClr val="dk1"/>
              </a:solidFill>
            </a:endParaRPr>
          </a:p>
        </p:txBody>
      </p:sp>
      <p:pic>
        <p:nvPicPr>
          <p:cNvPr id="157" name="Google Shape;157;p16"/>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7"/>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7"/>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7"/>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165" name="Google Shape;165;p17"/>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66" name="Google Shape;166;p17"/>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167" name="Google Shape;167;p17"/>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168" name="Google Shape;168;p17"/>
          <p:cNvPicPr preferRelativeResize="0"/>
          <p:nvPr/>
        </p:nvPicPr>
        <p:blipFill>
          <a:blip r:embed="rId4">
            <a:alphaModFix/>
          </a:blip>
          <a:stretch>
            <a:fillRect/>
          </a:stretch>
        </p:blipFill>
        <p:spPr>
          <a:xfrm>
            <a:off x="-351250" y="3893569"/>
            <a:ext cx="1146750" cy="1173581"/>
          </a:xfrm>
          <a:prstGeom prst="rect">
            <a:avLst/>
          </a:prstGeom>
          <a:noFill/>
          <a:ln>
            <a:noFill/>
          </a:ln>
        </p:spPr>
      </p:pic>
      <p:sp>
        <p:nvSpPr>
          <p:cNvPr id="169" name="Google Shape;169;p17"/>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170" name="Google Shape;170;p17"/>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7"/>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7"/>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173" name="Google Shape;173;p17"/>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74" name="Google Shape;174;p17"/>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175" name="Google Shape;175;p17"/>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76" name="Google Shape;176;p17"/>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177" name="Google Shape;177;p17"/>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178" name="Google Shape;178;p17"/>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179" name="Google Shape;179;p17"/>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180" name="Google Shape;180;p17"/>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181" name="Google Shape;181;p17"/>
          <p:cNvSpPr txBox="1"/>
          <p:nvPr/>
        </p:nvSpPr>
        <p:spPr>
          <a:xfrm>
            <a:off x="1338913" y="661638"/>
            <a:ext cx="53847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FFFFFF"/>
                </a:solidFill>
              </a:rPr>
              <a:t>What Is The Purpose Of Theoretical Framework?  </a:t>
            </a:r>
            <a:endParaRPr sz="100">
              <a:solidFill>
                <a:srgbClr val="FFFFFF"/>
              </a:solidFill>
            </a:endParaRPr>
          </a:p>
        </p:txBody>
      </p:sp>
      <p:pic>
        <p:nvPicPr>
          <p:cNvPr id="182" name="Google Shape;182;p17"/>
          <p:cNvPicPr preferRelativeResize="0"/>
          <p:nvPr/>
        </p:nvPicPr>
        <p:blipFill>
          <a:blip r:embed="rId4">
            <a:alphaModFix/>
          </a:blip>
          <a:stretch>
            <a:fillRect/>
          </a:stretch>
        </p:blipFill>
        <p:spPr>
          <a:xfrm rot="2236205">
            <a:off x="6485575" y="4167794"/>
            <a:ext cx="936000" cy="957906"/>
          </a:xfrm>
          <a:prstGeom prst="rect">
            <a:avLst/>
          </a:prstGeom>
          <a:noFill/>
          <a:ln>
            <a:noFill/>
          </a:ln>
        </p:spPr>
      </p:pic>
      <p:sp>
        <p:nvSpPr>
          <p:cNvPr id="183" name="Google Shape;183;p17"/>
          <p:cNvSpPr txBox="1"/>
          <p:nvPr/>
        </p:nvSpPr>
        <p:spPr>
          <a:xfrm>
            <a:off x="781788" y="1969025"/>
            <a:ext cx="7176000" cy="19509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 fundamental goal of theoretical framework is that it helps in supporting a theory of the research study.</a:t>
            </a:r>
            <a:endParaRPr sz="1700">
              <a:solidFill>
                <a:schemeClr val="dk1"/>
              </a:solidFill>
            </a:endParaRPr>
          </a:p>
          <a:p>
            <a:pPr indent="0" lvl="0" marL="457200" rtl="0" algn="l">
              <a:lnSpc>
                <a:spcPct val="115000"/>
              </a:lnSpc>
              <a:spcBef>
                <a:spcPts val="0"/>
              </a:spcBef>
              <a:spcAft>
                <a:spcPts val="0"/>
              </a:spcAft>
              <a:buNone/>
            </a:pPr>
            <a:r>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 theoretical framework stipulates the key variables that have a significant influence on the phenomena which highlights upon the necessity of examining how they vary. </a:t>
            </a:r>
            <a:endParaRPr sz="1700">
              <a:solidFill>
                <a:schemeClr val="dk1"/>
              </a:solidFill>
            </a:endParaRPr>
          </a:p>
        </p:txBody>
      </p:sp>
      <p:pic>
        <p:nvPicPr>
          <p:cNvPr id="184" name="Google Shape;184;p17"/>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8"/>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8"/>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8"/>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192" name="Google Shape;192;p18"/>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93" name="Google Shape;193;p18"/>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194" name="Google Shape;194;p18"/>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195" name="Google Shape;195;p18"/>
          <p:cNvPicPr preferRelativeResize="0"/>
          <p:nvPr/>
        </p:nvPicPr>
        <p:blipFill>
          <a:blip r:embed="rId4">
            <a:alphaModFix/>
          </a:blip>
          <a:stretch>
            <a:fillRect/>
          </a:stretch>
        </p:blipFill>
        <p:spPr>
          <a:xfrm>
            <a:off x="-351250" y="3893569"/>
            <a:ext cx="1146750" cy="1173581"/>
          </a:xfrm>
          <a:prstGeom prst="rect">
            <a:avLst/>
          </a:prstGeom>
          <a:noFill/>
          <a:ln>
            <a:noFill/>
          </a:ln>
        </p:spPr>
      </p:pic>
      <p:sp>
        <p:nvSpPr>
          <p:cNvPr id="196" name="Google Shape;196;p18"/>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197" name="Google Shape;197;p18"/>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8"/>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8"/>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200" name="Google Shape;200;p18"/>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01" name="Google Shape;201;p18"/>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202" name="Google Shape;202;p18"/>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03" name="Google Shape;203;p18"/>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204" name="Google Shape;204;p18"/>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205" name="Google Shape;205;p18"/>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206" name="Google Shape;206;p18"/>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207" name="Google Shape;207;p18"/>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208" name="Google Shape;208;p18"/>
          <p:cNvSpPr txBox="1"/>
          <p:nvPr/>
        </p:nvSpPr>
        <p:spPr>
          <a:xfrm>
            <a:off x="1119314" y="988300"/>
            <a:ext cx="58239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FFFFFF"/>
                </a:solidFill>
              </a:rPr>
              <a:t>How to Construct a Theoretical Framework? </a:t>
            </a:r>
            <a:r>
              <a:rPr b="1" lang="en-GB" sz="2900">
                <a:solidFill>
                  <a:srgbClr val="FFFFFF"/>
                </a:solidFill>
              </a:rPr>
              <a:t>  </a:t>
            </a:r>
            <a:endParaRPr sz="100">
              <a:solidFill>
                <a:srgbClr val="FFFFFF"/>
              </a:solidFill>
            </a:endParaRPr>
          </a:p>
        </p:txBody>
      </p:sp>
      <p:pic>
        <p:nvPicPr>
          <p:cNvPr id="209" name="Google Shape;209;p18"/>
          <p:cNvPicPr preferRelativeResize="0"/>
          <p:nvPr/>
        </p:nvPicPr>
        <p:blipFill>
          <a:blip r:embed="rId4">
            <a:alphaModFix/>
          </a:blip>
          <a:stretch>
            <a:fillRect/>
          </a:stretch>
        </p:blipFill>
        <p:spPr>
          <a:xfrm rot="2236205">
            <a:off x="6485575" y="4167794"/>
            <a:ext cx="936000" cy="957906"/>
          </a:xfrm>
          <a:prstGeom prst="rect">
            <a:avLst/>
          </a:prstGeom>
          <a:noFill/>
          <a:ln>
            <a:noFill/>
          </a:ln>
        </p:spPr>
      </p:pic>
      <p:sp>
        <p:nvSpPr>
          <p:cNvPr id="210" name="Google Shape;210;p18"/>
          <p:cNvSpPr txBox="1"/>
          <p:nvPr/>
        </p:nvSpPr>
        <p:spPr>
          <a:xfrm>
            <a:off x="663413" y="2119250"/>
            <a:ext cx="7176000" cy="22518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Pick the Key Concepts </a:t>
            </a:r>
            <a:endParaRPr sz="1700">
              <a:solidFill>
                <a:schemeClr val="dk1"/>
              </a:solidFill>
            </a:endParaRPr>
          </a:p>
          <a:p>
            <a:pPr indent="0" lvl="0" marL="457200" rtl="0" algn="l">
              <a:lnSpc>
                <a:spcPct val="115000"/>
              </a:lnSpc>
              <a:spcBef>
                <a:spcPts val="0"/>
              </a:spcBef>
              <a:spcAft>
                <a:spcPts val="0"/>
              </a:spcAft>
              <a:buNone/>
            </a:pPr>
            <a:r>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Evaluate and Describe Relevant Theories</a:t>
            </a:r>
            <a:endParaRPr sz="1700">
              <a:solidFill>
                <a:schemeClr val="dk1"/>
              </a:solidFill>
            </a:endParaRPr>
          </a:p>
          <a:p>
            <a:pPr indent="0" lvl="0" marL="457200" rtl="0" algn="l">
              <a:lnSpc>
                <a:spcPct val="115000"/>
              </a:lnSpc>
              <a:spcBef>
                <a:spcPts val="0"/>
              </a:spcBef>
              <a:spcAft>
                <a:spcPts val="0"/>
              </a:spcAft>
              <a:buNone/>
            </a:pPr>
            <a:r>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Define how your Research is Valuable </a:t>
            </a:r>
            <a:endParaRPr sz="17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700">
              <a:solidFill>
                <a:schemeClr val="dk1"/>
              </a:solidFill>
            </a:endParaRPr>
          </a:p>
          <a:p>
            <a:pPr indent="0" lvl="0" marL="0" rtl="0" algn="l">
              <a:lnSpc>
                <a:spcPct val="115000"/>
              </a:lnSpc>
              <a:spcBef>
                <a:spcPts val="0"/>
              </a:spcBef>
              <a:spcAft>
                <a:spcPts val="0"/>
              </a:spcAft>
              <a:buNone/>
            </a:pPr>
            <a:r>
              <a:t/>
            </a:r>
            <a:endParaRPr sz="1700">
              <a:solidFill>
                <a:schemeClr val="dk1"/>
              </a:solidFill>
            </a:endParaRPr>
          </a:p>
        </p:txBody>
      </p:sp>
      <p:pic>
        <p:nvPicPr>
          <p:cNvPr id="211" name="Google Shape;211;p18"/>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19"/>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9"/>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9"/>
          <p:cNvSpPr/>
          <p:nvPr/>
        </p:nvSpPr>
        <p:spPr>
          <a:xfrm>
            <a:off x="25903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219" name="Google Shape;219;p19"/>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20" name="Google Shape;220;p19"/>
          <p:cNvPicPr preferRelativeResize="0"/>
          <p:nvPr/>
        </p:nvPicPr>
        <p:blipFill rotWithShape="1">
          <a:blip r:embed="rId3">
            <a:alphaModFix/>
          </a:blip>
          <a:srcRect b="0" l="0" r="24282" t="0"/>
          <a:stretch/>
        </p:blipFill>
        <p:spPr>
          <a:xfrm flipH="1" rot="3133154">
            <a:off x="3429122" y="4397155"/>
            <a:ext cx="870083" cy="499191"/>
          </a:xfrm>
          <a:prstGeom prst="rect">
            <a:avLst/>
          </a:prstGeom>
          <a:noFill/>
          <a:ln>
            <a:noFill/>
          </a:ln>
        </p:spPr>
      </p:pic>
      <p:sp>
        <p:nvSpPr>
          <p:cNvPr id="221" name="Google Shape;221;p19"/>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222" name="Google Shape;222;p19"/>
          <p:cNvPicPr preferRelativeResize="0"/>
          <p:nvPr/>
        </p:nvPicPr>
        <p:blipFill>
          <a:blip r:embed="rId4">
            <a:alphaModFix/>
          </a:blip>
          <a:stretch>
            <a:fillRect/>
          </a:stretch>
        </p:blipFill>
        <p:spPr>
          <a:xfrm>
            <a:off x="-351250" y="3893569"/>
            <a:ext cx="1146750" cy="1173581"/>
          </a:xfrm>
          <a:prstGeom prst="rect">
            <a:avLst/>
          </a:prstGeom>
          <a:noFill/>
          <a:ln>
            <a:noFill/>
          </a:ln>
        </p:spPr>
      </p:pic>
      <p:sp>
        <p:nvSpPr>
          <p:cNvPr id="223" name="Google Shape;223;p19"/>
          <p:cNvSpPr txBox="1"/>
          <p:nvPr/>
        </p:nvSpPr>
        <p:spPr>
          <a:xfrm flipH="1" rot="-1876488">
            <a:off x="679126" y="344955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224" name="Google Shape;224;p19"/>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9"/>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9"/>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227" name="Google Shape;227;p19"/>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28" name="Google Shape;228;p19"/>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229" name="Google Shape;229;p19"/>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30" name="Google Shape;230;p19"/>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231" name="Google Shape;231;p19"/>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232" name="Google Shape;232;p19"/>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233" name="Google Shape;233;p19"/>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234" name="Google Shape;234;p19"/>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235" name="Google Shape;235;p19"/>
          <p:cNvSpPr txBox="1"/>
          <p:nvPr/>
        </p:nvSpPr>
        <p:spPr>
          <a:xfrm>
            <a:off x="1119314" y="988300"/>
            <a:ext cx="5823900" cy="631200"/>
          </a:xfrm>
          <a:prstGeom prst="rect">
            <a:avLst/>
          </a:prstGeom>
          <a:solidFill>
            <a:srgbClr val="CC0000"/>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FFFFFF"/>
                </a:solidFill>
              </a:rPr>
              <a:t>Pick the Key Concepts </a:t>
            </a:r>
            <a:r>
              <a:rPr b="1" lang="en-GB" sz="2900">
                <a:solidFill>
                  <a:srgbClr val="FFFFFF"/>
                </a:solidFill>
              </a:rPr>
              <a:t>  </a:t>
            </a:r>
            <a:endParaRPr sz="100">
              <a:solidFill>
                <a:srgbClr val="FFFFFF"/>
              </a:solidFill>
            </a:endParaRPr>
          </a:p>
        </p:txBody>
      </p:sp>
      <p:pic>
        <p:nvPicPr>
          <p:cNvPr id="236" name="Google Shape;236;p19"/>
          <p:cNvPicPr preferRelativeResize="0"/>
          <p:nvPr/>
        </p:nvPicPr>
        <p:blipFill>
          <a:blip r:embed="rId4">
            <a:alphaModFix/>
          </a:blip>
          <a:stretch>
            <a:fillRect/>
          </a:stretch>
        </p:blipFill>
        <p:spPr>
          <a:xfrm rot="2236205">
            <a:off x="6485575" y="4167794"/>
            <a:ext cx="936000" cy="957906"/>
          </a:xfrm>
          <a:prstGeom prst="rect">
            <a:avLst/>
          </a:prstGeom>
          <a:noFill/>
          <a:ln>
            <a:noFill/>
          </a:ln>
        </p:spPr>
      </p:pic>
      <p:sp>
        <p:nvSpPr>
          <p:cNvPr id="237" name="Google Shape;237;p19"/>
          <p:cNvSpPr txBox="1"/>
          <p:nvPr/>
        </p:nvSpPr>
        <p:spPr>
          <a:xfrm>
            <a:off x="629363" y="2059750"/>
            <a:ext cx="7176000" cy="16500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 very basic and first step of creating a theoretical framework is to select the key terms  of concepts from the research problem and research questions from your research. Notions generally have numerous descriptions, so theoretical framework clearly participates in explaining each concept effectively.</a:t>
            </a:r>
            <a:endParaRPr sz="1700">
              <a:solidFill>
                <a:schemeClr val="dk1"/>
              </a:solidFill>
            </a:endParaRPr>
          </a:p>
        </p:txBody>
      </p:sp>
      <p:pic>
        <p:nvPicPr>
          <p:cNvPr id="238" name="Google Shape;238;p19"/>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0"/>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20"/>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20"/>
          <p:cNvSpPr/>
          <p:nvPr/>
        </p:nvSpPr>
        <p:spPr>
          <a:xfrm>
            <a:off x="25047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246" name="Google Shape;246;p20"/>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47" name="Google Shape;247;p20"/>
          <p:cNvPicPr preferRelativeResize="0"/>
          <p:nvPr/>
        </p:nvPicPr>
        <p:blipFill rotWithShape="1">
          <a:blip r:embed="rId3">
            <a:alphaModFix/>
          </a:blip>
          <a:srcRect b="0" l="0" r="24282" t="0"/>
          <a:stretch/>
        </p:blipFill>
        <p:spPr>
          <a:xfrm flipH="1" rot="3540337">
            <a:off x="3451897" y="4603280"/>
            <a:ext cx="870083" cy="499192"/>
          </a:xfrm>
          <a:prstGeom prst="rect">
            <a:avLst/>
          </a:prstGeom>
          <a:noFill/>
          <a:ln>
            <a:noFill/>
          </a:ln>
        </p:spPr>
      </p:pic>
      <p:sp>
        <p:nvSpPr>
          <p:cNvPr id="248" name="Google Shape;248;p20"/>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249" name="Google Shape;249;p20"/>
          <p:cNvPicPr preferRelativeResize="0"/>
          <p:nvPr/>
        </p:nvPicPr>
        <p:blipFill>
          <a:blip r:embed="rId4">
            <a:alphaModFix/>
          </a:blip>
          <a:stretch>
            <a:fillRect/>
          </a:stretch>
        </p:blipFill>
        <p:spPr>
          <a:xfrm>
            <a:off x="-351250" y="3893569"/>
            <a:ext cx="1146750" cy="1173581"/>
          </a:xfrm>
          <a:prstGeom prst="rect">
            <a:avLst/>
          </a:prstGeom>
          <a:noFill/>
          <a:ln>
            <a:noFill/>
          </a:ln>
        </p:spPr>
      </p:pic>
      <p:sp>
        <p:nvSpPr>
          <p:cNvPr id="250" name="Google Shape;250;p20"/>
          <p:cNvSpPr txBox="1"/>
          <p:nvPr/>
        </p:nvSpPr>
        <p:spPr>
          <a:xfrm flipH="1" rot="-1876488">
            <a:off x="408001" y="297160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251" name="Google Shape;251;p20"/>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20"/>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20"/>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254" name="Google Shape;254;p20"/>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55" name="Google Shape;255;p20"/>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256" name="Google Shape;256;p20"/>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57" name="Google Shape;257;p20"/>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258" name="Google Shape;258;p20"/>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259" name="Google Shape;259;p20"/>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260" name="Google Shape;260;p20"/>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261" name="Google Shape;261;p20"/>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262" name="Google Shape;262;p20"/>
          <p:cNvSpPr txBox="1"/>
          <p:nvPr/>
        </p:nvSpPr>
        <p:spPr>
          <a:xfrm>
            <a:off x="1690913" y="725800"/>
            <a:ext cx="47208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FFFFFF"/>
                </a:solidFill>
              </a:rPr>
              <a:t>Evaluate &amp; Describe Relevant Theories </a:t>
            </a:r>
            <a:endParaRPr sz="100">
              <a:solidFill>
                <a:srgbClr val="FFFFFF"/>
              </a:solidFill>
            </a:endParaRPr>
          </a:p>
        </p:txBody>
      </p:sp>
      <p:pic>
        <p:nvPicPr>
          <p:cNvPr id="263" name="Google Shape;263;p20"/>
          <p:cNvPicPr preferRelativeResize="0"/>
          <p:nvPr/>
        </p:nvPicPr>
        <p:blipFill>
          <a:blip r:embed="rId4">
            <a:alphaModFix/>
          </a:blip>
          <a:stretch>
            <a:fillRect/>
          </a:stretch>
        </p:blipFill>
        <p:spPr>
          <a:xfrm rot="2236205">
            <a:off x="6485575" y="4167794"/>
            <a:ext cx="936000" cy="957906"/>
          </a:xfrm>
          <a:prstGeom prst="rect">
            <a:avLst/>
          </a:prstGeom>
          <a:noFill/>
          <a:ln>
            <a:noFill/>
          </a:ln>
        </p:spPr>
      </p:pic>
      <p:sp>
        <p:nvSpPr>
          <p:cNvPr id="264" name="Google Shape;264;p20"/>
          <p:cNvSpPr txBox="1"/>
          <p:nvPr/>
        </p:nvSpPr>
        <p:spPr>
          <a:xfrm>
            <a:off x="781800" y="1925813"/>
            <a:ext cx="7176000" cy="3154500"/>
          </a:xfrm>
          <a:prstGeom prst="rect">
            <a:avLst/>
          </a:prstGeom>
          <a:noFill/>
          <a:ln>
            <a:noFill/>
          </a:ln>
        </p:spPr>
        <p:txBody>
          <a:bodyPr anchorCtr="0" anchor="t" bIns="91425" lIns="91425" spcFirstLastPara="1" rIns="91425" wrap="square" tIns="91425">
            <a:spAutoFit/>
          </a:bodyPr>
          <a:lstStyle/>
          <a:p>
            <a:pPr indent="-336550" lvl="0" marL="457200" rtl="0" algn="l">
              <a:lnSpc>
                <a:spcPct val="115000"/>
              </a:lnSpc>
              <a:spcBef>
                <a:spcPts val="0"/>
              </a:spcBef>
              <a:spcAft>
                <a:spcPts val="0"/>
              </a:spcAft>
              <a:buClr>
                <a:schemeClr val="dk1"/>
              </a:buClr>
              <a:buSzPts val="1700"/>
              <a:buChar char="❖"/>
            </a:pPr>
            <a:r>
              <a:rPr lang="en-GB" sz="1700">
                <a:solidFill>
                  <a:schemeClr val="dk1"/>
                </a:solidFill>
              </a:rPr>
              <a:t>By conducting a systematic or in-depth review of the literature, you can identify how different authors have explained and creates an association among the key concepts.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Theoretical framework aims to compare and critically examine the theories that are proposed by different authors.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It involves discussing various models and theories.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It is required to ensure that the theories are linked with the key concepts. </a:t>
            </a:r>
            <a:endParaRPr sz="17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700">
              <a:solidFill>
                <a:schemeClr val="dk1"/>
              </a:solidFill>
            </a:endParaRPr>
          </a:p>
          <a:p>
            <a:pPr indent="0" lvl="0" marL="0" rtl="0" algn="l">
              <a:lnSpc>
                <a:spcPct val="115000"/>
              </a:lnSpc>
              <a:spcBef>
                <a:spcPts val="0"/>
              </a:spcBef>
              <a:spcAft>
                <a:spcPts val="0"/>
              </a:spcAft>
              <a:buNone/>
            </a:pPr>
            <a:r>
              <a:t/>
            </a:r>
            <a:endParaRPr sz="1700">
              <a:solidFill>
                <a:schemeClr val="dk1"/>
              </a:solidFill>
            </a:endParaRPr>
          </a:p>
        </p:txBody>
      </p:sp>
      <p:pic>
        <p:nvPicPr>
          <p:cNvPr id="265" name="Google Shape;265;p20"/>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21"/>
          <p:cNvSpPr/>
          <p:nvPr/>
        </p:nvSpPr>
        <p:spPr>
          <a:xfrm rot="-6596014">
            <a:off x="-1794404" y="2134400"/>
            <a:ext cx="1037455" cy="1037455"/>
          </a:xfrm>
          <a:prstGeom prst="ellipse">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21"/>
          <p:cNvSpPr/>
          <p:nvPr/>
        </p:nvSpPr>
        <p:spPr>
          <a:xfrm rot="-6599135">
            <a:off x="-849191" y="1450070"/>
            <a:ext cx="592480" cy="592480"/>
          </a:xfrm>
          <a:prstGeom prst="ellipse">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21"/>
          <p:cNvSpPr/>
          <p:nvPr/>
        </p:nvSpPr>
        <p:spPr>
          <a:xfrm>
            <a:off x="2504750" y="4575400"/>
            <a:ext cx="1146900" cy="1173600"/>
          </a:xfrm>
          <a:prstGeom prst="ellipse">
            <a:avLst/>
          </a:prstGeom>
          <a:solidFill>
            <a:srgbClr val="073763"/>
          </a:solidFill>
          <a:ln>
            <a:noFill/>
          </a:ln>
          <a:effectLst>
            <a:outerShdw blurRad="228600" rotWithShape="0" algn="tl" dir="5400000" dist="50800">
              <a:srgbClr val="000000">
                <a:alpha val="5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b="1" sz="3200"/>
          </a:p>
        </p:txBody>
      </p:sp>
      <p:sp>
        <p:nvSpPr>
          <p:cNvPr id="273" name="Google Shape;273;p21"/>
          <p:cNvSpPr/>
          <p:nvPr/>
        </p:nvSpPr>
        <p:spPr>
          <a:xfrm>
            <a:off x="6848050" y="-306825"/>
            <a:ext cx="1914900" cy="1914900"/>
          </a:xfrm>
          <a:prstGeom prst="donut">
            <a:avLst>
              <a:gd fmla="val 25000" name="adj"/>
            </a:avLst>
          </a:prstGeom>
          <a:solidFill>
            <a:srgbClr val="1C4587"/>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74" name="Google Shape;274;p21"/>
          <p:cNvPicPr preferRelativeResize="0"/>
          <p:nvPr/>
        </p:nvPicPr>
        <p:blipFill rotWithShape="1">
          <a:blip r:embed="rId3">
            <a:alphaModFix/>
          </a:blip>
          <a:srcRect b="0" l="0" r="24282" t="0"/>
          <a:stretch/>
        </p:blipFill>
        <p:spPr>
          <a:xfrm flipH="1" rot="3540337">
            <a:off x="3451897" y="4603280"/>
            <a:ext cx="870083" cy="499192"/>
          </a:xfrm>
          <a:prstGeom prst="rect">
            <a:avLst/>
          </a:prstGeom>
          <a:noFill/>
          <a:ln>
            <a:noFill/>
          </a:ln>
        </p:spPr>
      </p:pic>
      <p:sp>
        <p:nvSpPr>
          <p:cNvPr id="275" name="Google Shape;275;p21"/>
          <p:cNvSpPr txBox="1"/>
          <p:nvPr/>
        </p:nvSpPr>
        <p:spPr>
          <a:xfrm rot="279706">
            <a:off x="-225621" y="1956358"/>
            <a:ext cx="686571" cy="109284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5900">
                <a:solidFill>
                  <a:srgbClr val="CC0000"/>
                </a:solidFill>
              </a:rPr>
              <a:t>?</a:t>
            </a:r>
            <a:endParaRPr sz="5900">
              <a:solidFill>
                <a:srgbClr val="CC0000"/>
              </a:solidFill>
            </a:endParaRPr>
          </a:p>
        </p:txBody>
      </p:sp>
      <p:pic>
        <p:nvPicPr>
          <p:cNvPr id="276" name="Google Shape;276;p21"/>
          <p:cNvPicPr preferRelativeResize="0"/>
          <p:nvPr/>
        </p:nvPicPr>
        <p:blipFill>
          <a:blip r:embed="rId4">
            <a:alphaModFix/>
          </a:blip>
          <a:stretch>
            <a:fillRect/>
          </a:stretch>
        </p:blipFill>
        <p:spPr>
          <a:xfrm>
            <a:off x="-351250" y="3893569"/>
            <a:ext cx="1146750" cy="1173581"/>
          </a:xfrm>
          <a:prstGeom prst="rect">
            <a:avLst/>
          </a:prstGeom>
          <a:noFill/>
          <a:ln>
            <a:noFill/>
          </a:ln>
        </p:spPr>
      </p:pic>
      <p:sp>
        <p:nvSpPr>
          <p:cNvPr id="277" name="Google Shape;277;p21"/>
          <p:cNvSpPr txBox="1"/>
          <p:nvPr/>
        </p:nvSpPr>
        <p:spPr>
          <a:xfrm flipH="1" rot="-1876488">
            <a:off x="408001" y="2971605"/>
            <a:ext cx="379086" cy="110808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073763"/>
                </a:solidFill>
              </a:rPr>
              <a:t>!</a:t>
            </a:r>
            <a:endParaRPr sz="6000">
              <a:solidFill>
                <a:srgbClr val="073763"/>
              </a:solidFill>
            </a:endParaRPr>
          </a:p>
        </p:txBody>
      </p:sp>
      <p:sp>
        <p:nvSpPr>
          <p:cNvPr id="278" name="Google Shape;278;p21"/>
          <p:cNvSpPr/>
          <p:nvPr/>
        </p:nvSpPr>
        <p:spPr>
          <a:xfrm rot="-6598506">
            <a:off x="-122541" y="-54993"/>
            <a:ext cx="367083" cy="365187"/>
          </a:xfrm>
          <a:prstGeom prst="ellipse">
            <a:avLst/>
          </a:prstGeom>
          <a:solidFill>
            <a:srgbClr val="99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21"/>
          <p:cNvSpPr/>
          <p:nvPr/>
        </p:nvSpPr>
        <p:spPr>
          <a:xfrm rot="-6598254">
            <a:off x="356866" y="1585673"/>
            <a:ext cx="481345" cy="468248"/>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21"/>
          <p:cNvSpPr txBox="1"/>
          <p:nvPr/>
        </p:nvSpPr>
        <p:spPr>
          <a:xfrm rot="994192">
            <a:off x="8119919" y="3372850"/>
            <a:ext cx="521768" cy="923366"/>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4800">
                <a:solidFill>
                  <a:srgbClr val="073763"/>
                </a:solidFill>
              </a:rPr>
              <a:t>!</a:t>
            </a:r>
            <a:endParaRPr/>
          </a:p>
        </p:txBody>
      </p:sp>
      <p:sp>
        <p:nvSpPr>
          <p:cNvPr id="281" name="Google Shape;281;p21"/>
          <p:cNvSpPr/>
          <p:nvPr/>
        </p:nvSpPr>
        <p:spPr>
          <a:xfrm rot="-6598088">
            <a:off x="8725498" y="265623"/>
            <a:ext cx="294292" cy="263356"/>
          </a:xfrm>
          <a:prstGeom prst="ellipse">
            <a:avLst/>
          </a:prstGeom>
          <a:solidFill>
            <a:srgbClr val="07376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82" name="Google Shape;282;p21"/>
          <p:cNvPicPr preferRelativeResize="0"/>
          <p:nvPr/>
        </p:nvPicPr>
        <p:blipFill rotWithShape="1">
          <a:blip r:embed="rId3">
            <a:alphaModFix/>
          </a:blip>
          <a:srcRect b="0" l="0" r="5829" t="0"/>
          <a:stretch/>
        </p:blipFill>
        <p:spPr>
          <a:xfrm rot="7906388">
            <a:off x="8240897" y="1225600"/>
            <a:ext cx="991906" cy="457575"/>
          </a:xfrm>
          <a:prstGeom prst="rect">
            <a:avLst/>
          </a:prstGeom>
          <a:noFill/>
          <a:ln>
            <a:noFill/>
          </a:ln>
        </p:spPr>
      </p:pic>
      <p:sp>
        <p:nvSpPr>
          <p:cNvPr id="283" name="Google Shape;283;p21"/>
          <p:cNvSpPr/>
          <p:nvPr/>
        </p:nvSpPr>
        <p:spPr>
          <a:xfrm rot="-6597214">
            <a:off x="1365520" y="4749681"/>
            <a:ext cx="447461" cy="468632"/>
          </a:xfrm>
          <a:prstGeom prst="ellipse">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84" name="Google Shape;284;p21"/>
          <p:cNvPicPr preferRelativeResize="0"/>
          <p:nvPr/>
        </p:nvPicPr>
        <p:blipFill>
          <a:blip r:embed="rId5">
            <a:alphaModFix/>
          </a:blip>
          <a:stretch>
            <a:fillRect/>
          </a:stretch>
        </p:blipFill>
        <p:spPr>
          <a:xfrm rot="1302271">
            <a:off x="3754175" y="-344152"/>
            <a:ext cx="631400" cy="675475"/>
          </a:xfrm>
          <a:prstGeom prst="rect">
            <a:avLst/>
          </a:prstGeom>
          <a:noFill/>
          <a:ln>
            <a:noFill/>
          </a:ln>
        </p:spPr>
      </p:pic>
      <p:sp>
        <p:nvSpPr>
          <p:cNvPr id="285" name="Google Shape;285;p21"/>
          <p:cNvSpPr txBox="1"/>
          <p:nvPr/>
        </p:nvSpPr>
        <p:spPr>
          <a:xfrm rot="3886993">
            <a:off x="2317913" y="-459"/>
            <a:ext cx="701336" cy="1108217"/>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6000">
                <a:solidFill>
                  <a:srgbClr val="CC0000"/>
                </a:solidFill>
              </a:rPr>
              <a:t>!</a:t>
            </a:r>
            <a:endParaRPr sz="2600">
              <a:solidFill>
                <a:srgbClr val="CC0000"/>
              </a:solidFill>
            </a:endParaRPr>
          </a:p>
        </p:txBody>
      </p:sp>
      <p:pic>
        <p:nvPicPr>
          <p:cNvPr id="286" name="Google Shape;286;p21"/>
          <p:cNvPicPr preferRelativeResize="0"/>
          <p:nvPr/>
        </p:nvPicPr>
        <p:blipFill rotWithShape="1">
          <a:blip r:embed="rId6">
            <a:alphaModFix/>
          </a:blip>
          <a:srcRect b="8590" l="5197" r="4091" t="10971"/>
          <a:stretch/>
        </p:blipFill>
        <p:spPr>
          <a:xfrm>
            <a:off x="295300" y="189275"/>
            <a:ext cx="1146750" cy="922706"/>
          </a:xfrm>
          <a:prstGeom prst="rect">
            <a:avLst/>
          </a:prstGeom>
          <a:noFill/>
          <a:ln>
            <a:noFill/>
          </a:ln>
        </p:spPr>
      </p:pic>
      <p:pic>
        <p:nvPicPr>
          <p:cNvPr id="287" name="Google Shape;287;p21"/>
          <p:cNvPicPr preferRelativeResize="0"/>
          <p:nvPr/>
        </p:nvPicPr>
        <p:blipFill rotWithShape="1">
          <a:blip r:embed="rId6">
            <a:alphaModFix/>
          </a:blip>
          <a:srcRect b="8590" l="5197" r="4091" t="10971"/>
          <a:stretch/>
        </p:blipFill>
        <p:spPr>
          <a:xfrm>
            <a:off x="5532100" y="4730244"/>
            <a:ext cx="759000" cy="610705"/>
          </a:xfrm>
          <a:prstGeom prst="rect">
            <a:avLst/>
          </a:prstGeom>
          <a:noFill/>
          <a:ln>
            <a:noFill/>
          </a:ln>
        </p:spPr>
      </p:pic>
      <p:pic>
        <p:nvPicPr>
          <p:cNvPr id="288" name="Google Shape;288;p21"/>
          <p:cNvPicPr preferRelativeResize="0"/>
          <p:nvPr/>
        </p:nvPicPr>
        <p:blipFill rotWithShape="1">
          <a:blip r:embed="rId7">
            <a:alphaModFix/>
          </a:blip>
          <a:srcRect b="0" l="0" r="1671" t="10080"/>
          <a:stretch/>
        </p:blipFill>
        <p:spPr>
          <a:xfrm>
            <a:off x="7930938" y="2536513"/>
            <a:ext cx="899700" cy="675569"/>
          </a:xfrm>
          <a:prstGeom prst="rect">
            <a:avLst/>
          </a:prstGeom>
          <a:noFill/>
          <a:ln>
            <a:noFill/>
          </a:ln>
        </p:spPr>
      </p:pic>
      <p:sp>
        <p:nvSpPr>
          <p:cNvPr id="289" name="Google Shape;289;p21"/>
          <p:cNvSpPr txBox="1"/>
          <p:nvPr/>
        </p:nvSpPr>
        <p:spPr>
          <a:xfrm>
            <a:off x="2140925" y="580600"/>
            <a:ext cx="4270800" cy="1077300"/>
          </a:xfrm>
          <a:prstGeom prst="rect">
            <a:avLst/>
          </a:prstGeom>
          <a:solidFill>
            <a:srgbClr val="CC0000"/>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2900">
                <a:solidFill>
                  <a:srgbClr val="FFFFFF"/>
                </a:solidFill>
              </a:rPr>
              <a:t>Define How Your Research Is Valuable</a:t>
            </a:r>
            <a:endParaRPr sz="100">
              <a:solidFill>
                <a:srgbClr val="FFFFFF"/>
              </a:solidFill>
            </a:endParaRPr>
          </a:p>
        </p:txBody>
      </p:sp>
      <p:pic>
        <p:nvPicPr>
          <p:cNvPr id="290" name="Google Shape;290;p21"/>
          <p:cNvPicPr preferRelativeResize="0"/>
          <p:nvPr/>
        </p:nvPicPr>
        <p:blipFill>
          <a:blip r:embed="rId4">
            <a:alphaModFix/>
          </a:blip>
          <a:stretch>
            <a:fillRect/>
          </a:stretch>
        </p:blipFill>
        <p:spPr>
          <a:xfrm rot="2236205">
            <a:off x="6485575" y="4167794"/>
            <a:ext cx="936000" cy="957906"/>
          </a:xfrm>
          <a:prstGeom prst="rect">
            <a:avLst/>
          </a:prstGeom>
          <a:noFill/>
          <a:ln>
            <a:noFill/>
          </a:ln>
        </p:spPr>
      </p:pic>
      <p:sp>
        <p:nvSpPr>
          <p:cNvPr id="291" name="Google Shape;291;p21"/>
          <p:cNvSpPr txBox="1"/>
          <p:nvPr/>
        </p:nvSpPr>
        <p:spPr>
          <a:xfrm>
            <a:off x="809275" y="1343850"/>
            <a:ext cx="7176000" cy="3154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GB" sz="1700">
                <a:solidFill>
                  <a:schemeClr val="dk1"/>
                </a:solidFill>
              </a:rPr>
              <a:t>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	Theoretical framework highlights how your own project will make use of these ideas.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The aim is to do the following which determines whether a theory embraces in the specific context.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Make use of the theory as a base of interpreting the results.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 It critiques a challenge or a theory that combines various theories in a unique way. </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en-GB" sz="1700">
                <a:solidFill>
                  <a:schemeClr val="dk1"/>
                </a:solidFill>
              </a:rPr>
              <a:t>Thus, these theoretical frameworks will help in generating hypotheses for the research. </a:t>
            </a:r>
            <a:endParaRPr sz="1700">
              <a:solidFill>
                <a:schemeClr val="dk1"/>
              </a:solidFill>
            </a:endParaRPr>
          </a:p>
        </p:txBody>
      </p:sp>
      <p:pic>
        <p:nvPicPr>
          <p:cNvPr id="292" name="Google Shape;292;p21"/>
          <p:cNvPicPr preferRelativeResize="0"/>
          <p:nvPr/>
        </p:nvPicPr>
        <p:blipFill>
          <a:blip r:embed="rId8">
            <a:alphaModFix/>
          </a:blip>
          <a:stretch>
            <a:fillRect/>
          </a:stretch>
        </p:blipFill>
        <p:spPr>
          <a:xfrm>
            <a:off x="7999050" y="3985645"/>
            <a:ext cx="1002051" cy="97890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