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Merriweather"/>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6.xml"/><Relationship Id="rId33" Type="http://schemas.openxmlformats.org/officeDocument/2006/relationships/font" Target="fonts/Merriweather-boldItalic.fntdata"/><Relationship Id="rId10" Type="http://schemas.openxmlformats.org/officeDocument/2006/relationships/slide" Target="slides/slide5.xml"/><Relationship Id="rId32" Type="http://schemas.openxmlformats.org/officeDocument/2006/relationships/font" Target="fonts/Merriweather-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db0d8bb1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edb0d8bb1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ecfba4b36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ecfba4b36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edb0d8bb1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edb0d8bb1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ecfba4b36b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ecfba4b36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e7d08850f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e7d08850f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ecfba4b36b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ecfba4b36b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edb0d8ba9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edb0d8ba9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ecfba4b36b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ecfba4b36b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ecfba4365b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ecfba4365b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ecfba4b36b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ecfba4b36b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db0d8bb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db0d8bb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edb0d8ba9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edb0d8ba9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ecfba4b36b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ecfba4b36b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ecfba4365b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ecfba4365b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ecfba4b36b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ecfba4b36b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e71c7e197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e71c7e197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8448ecc3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8448ecc3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cfba4365b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cfba4365b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cfba4b36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cfba4b36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db0d8bb1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db0d8bb1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cfba4b36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cfba4b36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ecfba4365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ecfba4365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cfba4b36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cfba4b36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6597823">
            <a:off x="2359149" y="1686794"/>
            <a:ext cx="984989" cy="1012414"/>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3232977" y="424126"/>
            <a:ext cx="4501500" cy="4199700"/>
          </a:xfrm>
          <a:prstGeom prst="ellipse">
            <a:avLst/>
          </a:prstGeom>
          <a:solidFill>
            <a:srgbClr val="CC0000"/>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2326400" y="3148550"/>
            <a:ext cx="1838700" cy="17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57" name="Google Shape;57;p13"/>
          <p:cNvSpPr/>
          <p:nvPr/>
        </p:nvSpPr>
        <p:spPr>
          <a:xfrm>
            <a:off x="6783750" y="81500"/>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2963275" y="2010500"/>
            <a:ext cx="5040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rgbClr val="FFFFFF"/>
                </a:solidFill>
              </a:rPr>
              <a:t>Types Of Literature Review		</a:t>
            </a:r>
            <a:endParaRPr b="1" sz="1300">
              <a:solidFill>
                <a:srgbClr val="FFFFFF"/>
              </a:solidFill>
              <a:latin typeface="Merriweather"/>
              <a:ea typeface="Merriweather"/>
              <a:cs typeface="Merriweather"/>
              <a:sym typeface="Merriweather"/>
            </a:endParaRPr>
          </a:p>
        </p:txBody>
      </p:sp>
      <p:pic>
        <p:nvPicPr>
          <p:cNvPr id="59" name="Google Shape;59;p13"/>
          <p:cNvPicPr preferRelativeResize="0"/>
          <p:nvPr/>
        </p:nvPicPr>
        <p:blipFill rotWithShape="1">
          <a:blip r:embed="rId3">
            <a:alphaModFix/>
          </a:blip>
          <a:srcRect b="0" l="0" r="3716" t="0"/>
          <a:stretch/>
        </p:blipFill>
        <p:spPr>
          <a:xfrm rot="-1225023">
            <a:off x="2022730" y="1290924"/>
            <a:ext cx="1014165" cy="457577"/>
          </a:xfrm>
          <a:prstGeom prst="rect">
            <a:avLst/>
          </a:prstGeom>
          <a:noFill/>
          <a:ln>
            <a:noFill/>
          </a:ln>
        </p:spPr>
      </p:pic>
      <p:sp>
        <p:nvSpPr>
          <p:cNvPr id="60" name="Google Shape;60;p13"/>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61" name="Google Shape;61;p13"/>
          <p:cNvPicPr preferRelativeResize="0"/>
          <p:nvPr/>
        </p:nvPicPr>
        <p:blipFill>
          <a:blip r:embed="rId4">
            <a:alphaModFix/>
          </a:blip>
          <a:stretch>
            <a:fillRect/>
          </a:stretch>
        </p:blipFill>
        <p:spPr>
          <a:xfrm>
            <a:off x="-387900" y="3888306"/>
            <a:ext cx="1146750" cy="1173581"/>
          </a:xfrm>
          <a:prstGeom prst="rect">
            <a:avLst/>
          </a:prstGeom>
          <a:noFill/>
          <a:ln>
            <a:noFill/>
          </a:ln>
        </p:spPr>
      </p:pic>
      <p:sp>
        <p:nvSpPr>
          <p:cNvPr id="62" name="Google Shape;62;p13"/>
          <p:cNvSpPr txBox="1"/>
          <p:nvPr/>
        </p:nvSpPr>
        <p:spPr>
          <a:xfrm flipH="1" rot="-1876488">
            <a:off x="813001" y="3079330"/>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6000">
                <a:solidFill>
                  <a:srgbClr val="073763"/>
                </a:solidFill>
              </a:rPr>
              <a:t>!</a:t>
            </a:r>
            <a:endParaRPr sz="6000">
              <a:solidFill>
                <a:srgbClr val="073763"/>
              </a:solidFill>
            </a:endParaRPr>
          </a:p>
        </p:txBody>
      </p:sp>
      <p:sp>
        <p:nvSpPr>
          <p:cNvPr id="63" name="Google Shape;63;p13"/>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rot="-6598254">
            <a:off x="953316" y="2259598"/>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66" name="Google Shape;66;p13"/>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 name="Google Shape;67;p13"/>
          <p:cNvPicPr preferRelativeResize="0"/>
          <p:nvPr/>
        </p:nvPicPr>
        <p:blipFill rotWithShape="1">
          <a:blip r:embed="rId3">
            <a:alphaModFix/>
          </a:blip>
          <a:srcRect b="0" l="0" r="5829" t="0"/>
          <a:stretch/>
        </p:blipFill>
        <p:spPr>
          <a:xfrm rot="7906388">
            <a:off x="8247522" y="1494625"/>
            <a:ext cx="991906" cy="457575"/>
          </a:xfrm>
          <a:prstGeom prst="rect">
            <a:avLst/>
          </a:prstGeom>
          <a:noFill/>
          <a:ln>
            <a:noFill/>
          </a:ln>
        </p:spPr>
      </p:pic>
      <p:sp>
        <p:nvSpPr>
          <p:cNvPr id="68" name="Google Shape;68;p13"/>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3"/>
          <p:cNvPicPr preferRelativeResize="0"/>
          <p:nvPr/>
        </p:nvPicPr>
        <p:blipFill>
          <a:blip r:embed="rId5">
            <a:alphaModFix/>
          </a:blip>
          <a:stretch>
            <a:fillRect/>
          </a:stretch>
        </p:blipFill>
        <p:spPr>
          <a:xfrm rot="1302271">
            <a:off x="3742800" y="-210139"/>
            <a:ext cx="631400" cy="675475"/>
          </a:xfrm>
          <a:prstGeom prst="rect">
            <a:avLst/>
          </a:prstGeom>
          <a:noFill/>
          <a:ln>
            <a:noFill/>
          </a:ln>
        </p:spPr>
      </p:pic>
      <p:sp>
        <p:nvSpPr>
          <p:cNvPr id="70" name="Google Shape;70;p13"/>
          <p:cNvSpPr txBox="1"/>
          <p:nvPr/>
        </p:nvSpPr>
        <p:spPr>
          <a:xfrm rot="3886993">
            <a:off x="2569138" y="96516"/>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71" name="Google Shape;71;p13"/>
          <p:cNvPicPr preferRelativeResize="0"/>
          <p:nvPr/>
        </p:nvPicPr>
        <p:blipFill rotWithShape="1">
          <a:blip r:embed="rId6">
            <a:alphaModFix/>
          </a:blip>
          <a:srcRect b="8590" l="5197" r="4091" t="10971"/>
          <a:stretch/>
        </p:blipFill>
        <p:spPr>
          <a:xfrm>
            <a:off x="428075" y="395925"/>
            <a:ext cx="1580130" cy="1271400"/>
          </a:xfrm>
          <a:prstGeom prst="rect">
            <a:avLst/>
          </a:prstGeom>
          <a:noFill/>
          <a:ln>
            <a:noFill/>
          </a:ln>
        </p:spPr>
      </p:pic>
      <p:pic>
        <p:nvPicPr>
          <p:cNvPr id="72" name="Google Shape;72;p13"/>
          <p:cNvPicPr preferRelativeResize="0"/>
          <p:nvPr/>
        </p:nvPicPr>
        <p:blipFill rotWithShape="1">
          <a:blip r:embed="rId6">
            <a:alphaModFix/>
          </a:blip>
          <a:srcRect b="8590" l="5197" r="4091" t="10971"/>
          <a:stretch/>
        </p:blipFill>
        <p:spPr>
          <a:xfrm>
            <a:off x="4693900" y="4730244"/>
            <a:ext cx="759000" cy="610705"/>
          </a:xfrm>
          <a:prstGeom prst="rect">
            <a:avLst/>
          </a:prstGeom>
          <a:noFill/>
          <a:ln>
            <a:noFill/>
          </a:ln>
        </p:spPr>
      </p:pic>
      <p:pic>
        <p:nvPicPr>
          <p:cNvPr id="73" name="Google Shape;73;p13"/>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pic>
        <p:nvPicPr>
          <p:cNvPr id="74" name="Google Shape;74;p13"/>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75" name="Google Shape;75;p13"/>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2"/>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300" name="Google Shape;300;p22"/>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1" name="Google Shape;301;p22"/>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302" name="Google Shape;302;p22"/>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303" name="Google Shape;303;p22"/>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304" name="Google Shape;304;p22"/>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305" name="Google Shape;305;p22"/>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rot="-6598254">
            <a:off x="232329" y="1438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308" name="Google Shape;308;p22"/>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22"/>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310" name="Google Shape;310;p22"/>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22"/>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312" name="Google Shape;312;p22"/>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313" name="Google Shape;313;p22"/>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314" name="Google Shape;314;p22"/>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315" name="Google Shape;315;p22"/>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316" name="Google Shape;316;p22"/>
          <p:cNvSpPr txBox="1"/>
          <p:nvPr/>
        </p:nvSpPr>
        <p:spPr>
          <a:xfrm>
            <a:off x="1119314" y="988300"/>
            <a:ext cx="58239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Argumentative Review </a:t>
            </a:r>
            <a:r>
              <a:rPr b="1" lang="en-GB" sz="2900">
                <a:solidFill>
                  <a:srgbClr val="FFFFFF"/>
                </a:solidFill>
              </a:rPr>
              <a:t>  </a:t>
            </a:r>
            <a:endParaRPr sz="100">
              <a:solidFill>
                <a:srgbClr val="FFFFFF"/>
              </a:solidFill>
            </a:endParaRPr>
          </a:p>
        </p:txBody>
      </p:sp>
      <p:pic>
        <p:nvPicPr>
          <p:cNvPr id="317" name="Google Shape;317;p22"/>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318" name="Google Shape;318;p22"/>
          <p:cNvSpPr txBox="1"/>
          <p:nvPr/>
        </p:nvSpPr>
        <p:spPr>
          <a:xfrm>
            <a:off x="629363" y="1798725"/>
            <a:ext cx="7176000" cy="25527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This type of the literature review assesses the literature selectively for supporting and disproving a dispute where deeply entrenched assumptions, philosophical problem has already been recognised in the literature. The objective is to generate a body of literature which begins with a contrarian point of view. The argumentative methods help in assessing the study that helps in genuine and important form of discourse. </a:t>
            </a:r>
            <a:endParaRPr sz="1700">
              <a:solidFill>
                <a:schemeClr val="dk1"/>
              </a:solidFill>
            </a:endParaRPr>
          </a:p>
          <a:p>
            <a:pPr indent="0" lvl="0" marL="0" rtl="0" algn="l">
              <a:lnSpc>
                <a:spcPct val="115000"/>
              </a:lnSpc>
              <a:spcBef>
                <a:spcPts val="0"/>
              </a:spcBef>
              <a:spcAft>
                <a:spcPts val="0"/>
              </a:spcAft>
              <a:buNone/>
            </a:pPr>
            <a:r>
              <a:t/>
            </a:r>
            <a:endParaRPr sz="1700">
              <a:solidFill>
                <a:schemeClr val="dk1"/>
              </a:solidFill>
            </a:endParaRPr>
          </a:p>
        </p:txBody>
      </p:sp>
      <p:pic>
        <p:nvPicPr>
          <p:cNvPr id="319" name="Google Shape;319;p22"/>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3"/>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327" name="Google Shape;327;p23"/>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8" name="Google Shape;328;p23"/>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329" name="Google Shape;329;p23"/>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330" name="Google Shape;330;p23"/>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331" name="Google Shape;331;p23"/>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332" name="Google Shape;332;p23"/>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3"/>
          <p:cNvSpPr/>
          <p:nvPr/>
        </p:nvSpPr>
        <p:spPr>
          <a:xfrm rot="-6598254">
            <a:off x="232329" y="1438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3"/>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335" name="Google Shape;335;p23"/>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6" name="Google Shape;336;p23"/>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337" name="Google Shape;337;p23"/>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8" name="Google Shape;338;p23"/>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339" name="Google Shape;339;p23"/>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340" name="Google Shape;340;p23"/>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341" name="Google Shape;341;p23"/>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342" name="Google Shape;342;p23"/>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pic>
        <p:nvPicPr>
          <p:cNvPr id="343" name="Google Shape;343;p23"/>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344" name="Google Shape;344;p23"/>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345" name="Google Shape;345;p23"/>
          <p:cNvPicPr preferRelativeResize="0"/>
          <p:nvPr/>
        </p:nvPicPr>
        <p:blipFill>
          <a:blip r:embed="rId9">
            <a:alphaModFix/>
          </a:blip>
          <a:stretch>
            <a:fillRect/>
          </a:stretch>
        </p:blipFill>
        <p:spPr>
          <a:xfrm>
            <a:off x="1435839" y="1055325"/>
            <a:ext cx="4448100" cy="4021752"/>
          </a:xfrm>
          <a:prstGeom prst="rect">
            <a:avLst/>
          </a:prstGeom>
          <a:noFill/>
          <a:ln>
            <a:noFill/>
          </a:ln>
        </p:spPr>
      </p:pic>
      <p:sp>
        <p:nvSpPr>
          <p:cNvPr id="346" name="Google Shape;346;p23"/>
          <p:cNvSpPr txBox="1"/>
          <p:nvPr/>
        </p:nvSpPr>
        <p:spPr>
          <a:xfrm>
            <a:off x="952201" y="424125"/>
            <a:ext cx="58239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Argumentative Review   </a:t>
            </a:r>
            <a:endParaRPr sz="1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4"/>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354" name="Google Shape;354;p24"/>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5" name="Google Shape;355;p24"/>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356" name="Google Shape;356;p24"/>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357" name="Google Shape;357;p24"/>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358" name="Google Shape;358;p24"/>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359" name="Google Shape;359;p24"/>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362" name="Google Shape;362;p24"/>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24"/>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364" name="Google Shape;364;p24"/>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5" name="Google Shape;365;p24"/>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366" name="Google Shape;366;p24"/>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367" name="Google Shape;367;p24"/>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368" name="Google Shape;368;p24"/>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369" name="Google Shape;369;p24"/>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370" name="Google Shape;370;p24"/>
          <p:cNvSpPr txBox="1"/>
          <p:nvPr/>
        </p:nvSpPr>
        <p:spPr>
          <a:xfrm>
            <a:off x="1119301" y="1276188"/>
            <a:ext cx="58239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Integrative Review </a:t>
            </a:r>
            <a:r>
              <a:rPr b="1" lang="en-GB" sz="2900">
                <a:solidFill>
                  <a:srgbClr val="FFFFFF"/>
                </a:solidFill>
              </a:rPr>
              <a:t>   </a:t>
            </a:r>
            <a:endParaRPr sz="100">
              <a:solidFill>
                <a:srgbClr val="FFFFFF"/>
              </a:solidFill>
            </a:endParaRPr>
          </a:p>
        </p:txBody>
      </p:sp>
      <p:pic>
        <p:nvPicPr>
          <p:cNvPr id="371" name="Google Shape;371;p24"/>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372" name="Google Shape;372;p24"/>
          <p:cNvSpPr txBox="1"/>
          <p:nvPr/>
        </p:nvSpPr>
        <p:spPr>
          <a:xfrm>
            <a:off x="576600" y="2076275"/>
            <a:ext cx="7176000" cy="22518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It is the type of review that possess towards reviewing, appraising and producing demonstrative literature which is based on a topic in an integrated way where novel frameworks and perspectives are generated. The literature body involves all studies that are addressing to the identical hypotheses. </a:t>
            </a:r>
            <a:endParaRPr sz="17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p:txBody>
      </p:sp>
      <p:pic>
        <p:nvPicPr>
          <p:cNvPr id="373" name="Google Shape;373;p24"/>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5"/>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5"/>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5"/>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381" name="Google Shape;381;p25"/>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2" name="Google Shape;382;p25"/>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383" name="Google Shape;383;p25"/>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384" name="Google Shape;384;p25"/>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385" name="Google Shape;385;p25"/>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386" name="Google Shape;386;p25"/>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5"/>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5"/>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389" name="Google Shape;389;p25"/>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0" name="Google Shape;390;p25"/>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391" name="Google Shape;391;p25"/>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2" name="Google Shape;392;p25"/>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393" name="Google Shape;393;p25"/>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394" name="Google Shape;394;p25"/>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395" name="Google Shape;395;p25"/>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396" name="Google Shape;396;p25"/>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397" name="Google Shape;397;p25"/>
          <p:cNvSpPr txBox="1"/>
          <p:nvPr/>
        </p:nvSpPr>
        <p:spPr>
          <a:xfrm>
            <a:off x="1157925" y="681200"/>
            <a:ext cx="54474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Integrative Review    </a:t>
            </a:r>
            <a:endParaRPr sz="100">
              <a:solidFill>
                <a:srgbClr val="FFFFFF"/>
              </a:solidFill>
            </a:endParaRPr>
          </a:p>
        </p:txBody>
      </p:sp>
      <p:pic>
        <p:nvPicPr>
          <p:cNvPr id="398" name="Google Shape;398;p25"/>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399" name="Google Shape;399;p25"/>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400" name="Google Shape;400;p25"/>
          <p:cNvPicPr preferRelativeResize="0"/>
          <p:nvPr/>
        </p:nvPicPr>
        <p:blipFill>
          <a:blip r:embed="rId9">
            <a:alphaModFix/>
          </a:blip>
          <a:stretch>
            <a:fillRect/>
          </a:stretch>
        </p:blipFill>
        <p:spPr>
          <a:xfrm>
            <a:off x="1150150" y="1366650"/>
            <a:ext cx="5794550" cy="36997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6"/>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6"/>
          <p:cNvSpPr/>
          <p:nvPr/>
        </p:nvSpPr>
        <p:spPr>
          <a:xfrm>
            <a:off x="25047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408" name="Google Shape;408;p26"/>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9" name="Google Shape;409;p26"/>
          <p:cNvPicPr preferRelativeResize="0"/>
          <p:nvPr/>
        </p:nvPicPr>
        <p:blipFill rotWithShape="1">
          <a:blip r:embed="rId3">
            <a:alphaModFix/>
          </a:blip>
          <a:srcRect b="0" l="0" r="24282" t="0"/>
          <a:stretch/>
        </p:blipFill>
        <p:spPr>
          <a:xfrm flipH="1" rot="3540337">
            <a:off x="3451897" y="4603280"/>
            <a:ext cx="870083" cy="499192"/>
          </a:xfrm>
          <a:prstGeom prst="rect">
            <a:avLst/>
          </a:prstGeom>
          <a:noFill/>
          <a:ln>
            <a:noFill/>
          </a:ln>
        </p:spPr>
      </p:pic>
      <p:sp>
        <p:nvSpPr>
          <p:cNvPr id="410" name="Google Shape;410;p26"/>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411" name="Google Shape;411;p26"/>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412" name="Google Shape;412;p26"/>
          <p:cNvSpPr txBox="1"/>
          <p:nvPr/>
        </p:nvSpPr>
        <p:spPr>
          <a:xfrm flipH="1" rot="-1876488">
            <a:off x="408001" y="297160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413" name="Google Shape;413;p26"/>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6"/>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416" name="Google Shape;416;p26"/>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7" name="Google Shape;417;p26"/>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418" name="Google Shape;418;p26"/>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9" name="Google Shape;419;p26"/>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420" name="Google Shape;420;p26"/>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421" name="Google Shape;421;p26"/>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422" name="Google Shape;422;p26"/>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423" name="Google Shape;423;p26"/>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424" name="Google Shape;424;p26"/>
          <p:cNvSpPr txBox="1"/>
          <p:nvPr/>
        </p:nvSpPr>
        <p:spPr>
          <a:xfrm>
            <a:off x="1047400" y="932100"/>
            <a:ext cx="54408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Historical Review </a:t>
            </a:r>
            <a:r>
              <a:rPr b="1" lang="en-GB" sz="2900">
                <a:solidFill>
                  <a:srgbClr val="FFFFFF"/>
                </a:solidFill>
              </a:rPr>
              <a:t> </a:t>
            </a:r>
            <a:endParaRPr sz="100">
              <a:solidFill>
                <a:srgbClr val="FFFFFF"/>
              </a:solidFill>
            </a:endParaRPr>
          </a:p>
        </p:txBody>
      </p:sp>
      <p:pic>
        <p:nvPicPr>
          <p:cNvPr id="425" name="Google Shape;425;p26"/>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426" name="Google Shape;426;p26"/>
          <p:cNvSpPr txBox="1"/>
          <p:nvPr/>
        </p:nvSpPr>
        <p:spPr>
          <a:xfrm>
            <a:off x="503775" y="1797800"/>
            <a:ext cx="7557000" cy="3455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Clr>
                <a:schemeClr val="dk1"/>
              </a:buClr>
              <a:buSzPts val="1100"/>
              <a:buFont typeface="Arial"/>
              <a:buNone/>
            </a:pPr>
            <a:r>
              <a:rPr lang="en-GB" sz="1700">
                <a:solidFill>
                  <a:schemeClr val="dk1"/>
                </a:solidFill>
              </a:rPr>
              <a:t>It mainly focuses on assessing research throughout a period of time that often initiates with issue concept, theory, phenomena that is evolved in the literature and tends towards the development within the allowance of discipline. The main motive is to place study in historical context in order to illustrate knowledge with state-of-art growths and for the identifications for future research. </a:t>
            </a:r>
            <a:endParaRPr sz="17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0" lvl="0" marL="457200" rtl="0" algn="l">
              <a:lnSpc>
                <a:spcPct val="115000"/>
              </a:lnSpc>
              <a:spcBef>
                <a:spcPts val="0"/>
              </a:spcBef>
              <a:spcAft>
                <a:spcPts val="0"/>
              </a:spcAft>
              <a:buNone/>
            </a:pPr>
            <a:r>
              <a:rPr lang="en-GB" sz="1700">
                <a:solidFill>
                  <a:schemeClr val="dk1"/>
                </a:solidFill>
              </a:rPr>
              <a:t>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0" lvl="0" marL="0" rtl="0" algn="l">
              <a:lnSpc>
                <a:spcPct val="115000"/>
              </a:lnSpc>
              <a:spcBef>
                <a:spcPts val="0"/>
              </a:spcBef>
              <a:spcAft>
                <a:spcPts val="0"/>
              </a:spcAft>
              <a:buNone/>
            </a:pPr>
            <a:r>
              <a:t/>
            </a:r>
            <a:endParaRPr sz="1700">
              <a:solidFill>
                <a:schemeClr val="dk1"/>
              </a:solidFill>
            </a:endParaRPr>
          </a:p>
        </p:txBody>
      </p:sp>
      <p:pic>
        <p:nvPicPr>
          <p:cNvPr id="427" name="Google Shape;427;p26"/>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7"/>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7"/>
          <p:cNvSpPr/>
          <p:nvPr/>
        </p:nvSpPr>
        <p:spPr>
          <a:xfrm>
            <a:off x="25047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435" name="Google Shape;435;p27"/>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6" name="Google Shape;436;p27"/>
          <p:cNvPicPr preferRelativeResize="0"/>
          <p:nvPr/>
        </p:nvPicPr>
        <p:blipFill rotWithShape="1">
          <a:blip r:embed="rId3">
            <a:alphaModFix/>
          </a:blip>
          <a:srcRect b="0" l="0" r="24282" t="0"/>
          <a:stretch/>
        </p:blipFill>
        <p:spPr>
          <a:xfrm flipH="1" rot="3540337">
            <a:off x="3451897" y="4603280"/>
            <a:ext cx="870083" cy="499192"/>
          </a:xfrm>
          <a:prstGeom prst="rect">
            <a:avLst/>
          </a:prstGeom>
          <a:noFill/>
          <a:ln>
            <a:noFill/>
          </a:ln>
        </p:spPr>
      </p:pic>
      <p:sp>
        <p:nvSpPr>
          <p:cNvPr id="437" name="Google Shape;437;p27"/>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438" name="Google Shape;438;p27"/>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439" name="Google Shape;439;p27"/>
          <p:cNvSpPr txBox="1"/>
          <p:nvPr/>
        </p:nvSpPr>
        <p:spPr>
          <a:xfrm flipH="1" rot="-1876488">
            <a:off x="408001" y="297160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440" name="Google Shape;440;p27"/>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7"/>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443" name="Google Shape;443;p27"/>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4" name="Google Shape;444;p27"/>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445" name="Google Shape;445;p27"/>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6" name="Google Shape;446;p27"/>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447" name="Google Shape;447;p27"/>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448" name="Google Shape;448;p27"/>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449" name="Google Shape;449;p27"/>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450" name="Google Shape;450;p27"/>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pic>
        <p:nvPicPr>
          <p:cNvPr id="451" name="Google Shape;451;p27"/>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452" name="Google Shape;452;p27"/>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453" name="Google Shape;453;p27"/>
          <p:cNvPicPr preferRelativeResize="0"/>
          <p:nvPr/>
        </p:nvPicPr>
        <p:blipFill>
          <a:blip r:embed="rId9">
            <a:alphaModFix/>
          </a:blip>
          <a:stretch>
            <a:fillRect/>
          </a:stretch>
        </p:blipFill>
        <p:spPr>
          <a:xfrm>
            <a:off x="1483925" y="1008300"/>
            <a:ext cx="4479250" cy="4089213"/>
          </a:xfrm>
          <a:prstGeom prst="rect">
            <a:avLst/>
          </a:prstGeom>
          <a:noFill/>
          <a:ln>
            <a:noFill/>
          </a:ln>
        </p:spPr>
      </p:pic>
      <p:sp>
        <p:nvSpPr>
          <p:cNvPr id="454" name="Google Shape;454;p27"/>
          <p:cNvSpPr txBox="1"/>
          <p:nvPr/>
        </p:nvSpPr>
        <p:spPr>
          <a:xfrm>
            <a:off x="1047400" y="424125"/>
            <a:ext cx="54408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Historical Review  </a:t>
            </a:r>
            <a:endParaRPr sz="1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28"/>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8"/>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
          <p:cNvSpPr/>
          <p:nvPr/>
        </p:nvSpPr>
        <p:spPr>
          <a:xfrm>
            <a:off x="25047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462" name="Google Shape;462;p28"/>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3" name="Google Shape;463;p28"/>
          <p:cNvPicPr preferRelativeResize="0"/>
          <p:nvPr/>
        </p:nvPicPr>
        <p:blipFill rotWithShape="1">
          <a:blip r:embed="rId3">
            <a:alphaModFix/>
          </a:blip>
          <a:srcRect b="0" l="0" r="24282" t="0"/>
          <a:stretch/>
        </p:blipFill>
        <p:spPr>
          <a:xfrm flipH="1" rot="3540337">
            <a:off x="3451897" y="4603280"/>
            <a:ext cx="870083" cy="499192"/>
          </a:xfrm>
          <a:prstGeom prst="rect">
            <a:avLst/>
          </a:prstGeom>
          <a:noFill/>
          <a:ln>
            <a:noFill/>
          </a:ln>
        </p:spPr>
      </p:pic>
      <p:sp>
        <p:nvSpPr>
          <p:cNvPr id="464" name="Google Shape;464;p28"/>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465" name="Google Shape;465;p28"/>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466" name="Google Shape;466;p28"/>
          <p:cNvSpPr txBox="1"/>
          <p:nvPr/>
        </p:nvSpPr>
        <p:spPr>
          <a:xfrm flipH="1" rot="-1876488">
            <a:off x="408001" y="297160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467" name="Google Shape;467;p28"/>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8"/>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8"/>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470" name="Google Shape;470;p28"/>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1" name="Google Shape;471;p28"/>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472" name="Google Shape;472;p28"/>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3" name="Google Shape;473;p28"/>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474" name="Google Shape;474;p28"/>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475" name="Google Shape;475;p28"/>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476" name="Google Shape;476;p28"/>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477" name="Google Shape;477;p28"/>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478" name="Google Shape;478;p28"/>
          <p:cNvSpPr txBox="1"/>
          <p:nvPr/>
        </p:nvSpPr>
        <p:spPr>
          <a:xfrm>
            <a:off x="1328250" y="1195200"/>
            <a:ext cx="54060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Critical Review </a:t>
            </a:r>
            <a:r>
              <a:rPr b="1" lang="en-GB" sz="2900">
                <a:solidFill>
                  <a:srgbClr val="FFFFFF"/>
                </a:solidFill>
              </a:rPr>
              <a:t> </a:t>
            </a:r>
            <a:endParaRPr sz="100">
              <a:solidFill>
                <a:srgbClr val="FFFFFF"/>
              </a:solidFill>
            </a:endParaRPr>
          </a:p>
        </p:txBody>
      </p:sp>
      <p:pic>
        <p:nvPicPr>
          <p:cNvPr id="479" name="Google Shape;479;p28"/>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480" name="Google Shape;480;p28"/>
          <p:cNvSpPr txBox="1"/>
          <p:nvPr/>
        </p:nvSpPr>
        <p:spPr>
          <a:xfrm>
            <a:off x="950350" y="2380200"/>
            <a:ext cx="6534000" cy="10482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It is the type of review that emphasis more on detailed evaluation of the literature for comparing and examining various perspectives. </a:t>
            </a:r>
            <a:endParaRPr sz="1700">
              <a:solidFill>
                <a:schemeClr val="dk1"/>
              </a:solidFill>
            </a:endParaRPr>
          </a:p>
        </p:txBody>
      </p:sp>
      <p:pic>
        <p:nvPicPr>
          <p:cNvPr id="481" name="Google Shape;481;p28"/>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9"/>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9"/>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9"/>
          <p:cNvSpPr/>
          <p:nvPr/>
        </p:nvSpPr>
        <p:spPr>
          <a:xfrm>
            <a:off x="25047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489" name="Google Shape;489;p29"/>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0" name="Google Shape;490;p29"/>
          <p:cNvPicPr preferRelativeResize="0"/>
          <p:nvPr/>
        </p:nvPicPr>
        <p:blipFill rotWithShape="1">
          <a:blip r:embed="rId3">
            <a:alphaModFix/>
          </a:blip>
          <a:srcRect b="0" l="0" r="24282" t="0"/>
          <a:stretch/>
        </p:blipFill>
        <p:spPr>
          <a:xfrm flipH="1" rot="3540337">
            <a:off x="3451897" y="4603280"/>
            <a:ext cx="870083" cy="499192"/>
          </a:xfrm>
          <a:prstGeom prst="rect">
            <a:avLst/>
          </a:prstGeom>
          <a:noFill/>
          <a:ln>
            <a:noFill/>
          </a:ln>
        </p:spPr>
      </p:pic>
      <p:sp>
        <p:nvSpPr>
          <p:cNvPr id="491" name="Google Shape;491;p29"/>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492" name="Google Shape;492;p29"/>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493" name="Google Shape;493;p29"/>
          <p:cNvSpPr txBox="1"/>
          <p:nvPr/>
        </p:nvSpPr>
        <p:spPr>
          <a:xfrm flipH="1" rot="-1876488">
            <a:off x="408001" y="297160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494" name="Google Shape;494;p29"/>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9"/>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9"/>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497" name="Google Shape;497;p29"/>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8" name="Google Shape;498;p29"/>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499" name="Google Shape;499;p29"/>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0" name="Google Shape;500;p29"/>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501" name="Google Shape;501;p29"/>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502" name="Google Shape;502;p29"/>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503" name="Google Shape;503;p29"/>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504" name="Google Shape;504;p29"/>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505" name="Google Shape;505;p29"/>
          <p:cNvSpPr txBox="1"/>
          <p:nvPr/>
        </p:nvSpPr>
        <p:spPr>
          <a:xfrm>
            <a:off x="1183938" y="580600"/>
            <a:ext cx="54060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Critical Review  </a:t>
            </a:r>
            <a:endParaRPr sz="100">
              <a:solidFill>
                <a:srgbClr val="FFFFFF"/>
              </a:solidFill>
            </a:endParaRPr>
          </a:p>
        </p:txBody>
      </p:sp>
      <p:pic>
        <p:nvPicPr>
          <p:cNvPr id="506" name="Google Shape;506;p29"/>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507" name="Google Shape;507;p29"/>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508" name="Google Shape;508;p29"/>
          <p:cNvPicPr preferRelativeResize="0"/>
          <p:nvPr/>
        </p:nvPicPr>
        <p:blipFill>
          <a:blip r:embed="rId9">
            <a:alphaModFix/>
          </a:blip>
          <a:stretch>
            <a:fillRect/>
          </a:stretch>
        </p:blipFill>
        <p:spPr>
          <a:xfrm>
            <a:off x="930389" y="1368277"/>
            <a:ext cx="6201751" cy="3493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0"/>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0"/>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0"/>
          <p:cNvSpPr/>
          <p:nvPr/>
        </p:nvSpPr>
        <p:spPr>
          <a:xfrm>
            <a:off x="25047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516" name="Google Shape;516;p30"/>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7" name="Google Shape;517;p30"/>
          <p:cNvPicPr preferRelativeResize="0"/>
          <p:nvPr/>
        </p:nvPicPr>
        <p:blipFill rotWithShape="1">
          <a:blip r:embed="rId3">
            <a:alphaModFix/>
          </a:blip>
          <a:srcRect b="0" l="0" r="24282" t="0"/>
          <a:stretch/>
        </p:blipFill>
        <p:spPr>
          <a:xfrm flipH="1" rot="3540337">
            <a:off x="3451897" y="4603280"/>
            <a:ext cx="870083" cy="499192"/>
          </a:xfrm>
          <a:prstGeom prst="rect">
            <a:avLst/>
          </a:prstGeom>
          <a:noFill/>
          <a:ln>
            <a:noFill/>
          </a:ln>
        </p:spPr>
      </p:pic>
      <p:sp>
        <p:nvSpPr>
          <p:cNvPr id="518" name="Google Shape;518;p30"/>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519" name="Google Shape;519;p30"/>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520" name="Google Shape;520;p30"/>
          <p:cNvSpPr txBox="1"/>
          <p:nvPr/>
        </p:nvSpPr>
        <p:spPr>
          <a:xfrm flipH="1" rot="-1876488">
            <a:off x="408001" y="297160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521" name="Google Shape;521;p30"/>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0"/>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0"/>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524" name="Google Shape;524;p30"/>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5" name="Google Shape;525;p30"/>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526" name="Google Shape;526;p30"/>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7" name="Google Shape;527;p30"/>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528" name="Google Shape;528;p30"/>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529" name="Google Shape;529;p30"/>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530" name="Google Shape;530;p30"/>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531" name="Google Shape;531;p30"/>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532" name="Google Shape;532;p30"/>
          <p:cNvSpPr txBox="1"/>
          <p:nvPr/>
        </p:nvSpPr>
        <p:spPr>
          <a:xfrm>
            <a:off x="1328250" y="1366650"/>
            <a:ext cx="54060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Scoping Review </a:t>
            </a:r>
            <a:r>
              <a:rPr b="1" lang="en-GB" sz="2900">
                <a:solidFill>
                  <a:srgbClr val="FFFFFF"/>
                </a:solidFill>
              </a:rPr>
              <a:t> </a:t>
            </a:r>
            <a:endParaRPr sz="100">
              <a:solidFill>
                <a:srgbClr val="FFFFFF"/>
              </a:solidFill>
            </a:endParaRPr>
          </a:p>
        </p:txBody>
      </p:sp>
      <p:pic>
        <p:nvPicPr>
          <p:cNvPr id="533" name="Google Shape;533;p30"/>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534" name="Google Shape;534;p30"/>
          <p:cNvSpPr txBox="1"/>
          <p:nvPr/>
        </p:nvSpPr>
        <p:spPr>
          <a:xfrm>
            <a:off x="846513" y="2413675"/>
            <a:ext cx="6534000" cy="16500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This review is generally utilised at the starting of the research proposal. It is often conducted before the research is started and sets the stage for the research by highlighting the gaps in the research along with defining the needs for the research that is required to be carried out. </a:t>
            </a:r>
            <a:endParaRPr sz="1700">
              <a:solidFill>
                <a:schemeClr val="dk1"/>
              </a:solidFill>
            </a:endParaRPr>
          </a:p>
        </p:txBody>
      </p:sp>
      <p:pic>
        <p:nvPicPr>
          <p:cNvPr id="535" name="Google Shape;535;p30"/>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1"/>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1"/>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1"/>
          <p:cNvSpPr/>
          <p:nvPr/>
        </p:nvSpPr>
        <p:spPr>
          <a:xfrm>
            <a:off x="25047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543" name="Google Shape;543;p31"/>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4" name="Google Shape;544;p31"/>
          <p:cNvPicPr preferRelativeResize="0"/>
          <p:nvPr/>
        </p:nvPicPr>
        <p:blipFill rotWithShape="1">
          <a:blip r:embed="rId3">
            <a:alphaModFix/>
          </a:blip>
          <a:srcRect b="0" l="0" r="24282" t="0"/>
          <a:stretch/>
        </p:blipFill>
        <p:spPr>
          <a:xfrm flipH="1" rot="3540337">
            <a:off x="3451897" y="4603280"/>
            <a:ext cx="870083" cy="499192"/>
          </a:xfrm>
          <a:prstGeom prst="rect">
            <a:avLst/>
          </a:prstGeom>
          <a:noFill/>
          <a:ln>
            <a:noFill/>
          </a:ln>
        </p:spPr>
      </p:pic>
      <p:sp>
        <p:nvSpPr>
          <p:cNvPr id="545" name="Google Shape;545;p31"/>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546" name="Google Shape;546;p31"/>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547" name="Google Shape;547;p31"/>
          <p:cNvSpPr txBox="1"/>
          <p:nvPr/>
        </p:nvSpPr>
        <p:spPr>
          <a:xfrm flipH="1" rot="-1876488">
            <a:off x="408001" y="297160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548" name="Google Shape;548;p31"/>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1"/>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1"/>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551" name="Google Shape;551;p31"/>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2" name="Google Shape;552;p31"/>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553" name="Google Shape;553;p31"/>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4" name="Google Shape;554;p31"/>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555" name="Google Shape;555;p31"/>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556" name="Google Shape;556;p31"/>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557" name="Google Shape;557;p31"/>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558" name="Google Shape;558;p31"/>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559" name="Google Shape;559;p31"/>
          <p:cNvSpPr txBox="1"/>
          <p:nvPr/>
        </p:nvSpPr>
        <p:spPr>
          <a:xfrm>
            <a:off x="1366875" y="480775"/>
            <a:ext cx="54060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Scoping Review  </a:t>
            </a:r>
            <a:endParaRPr sz="100">
              <a:solidFill>
                <a:srgbClr val="FFFFFF"/>
              </a:solidFill>
            </a:endParaRPr>
          </a:p>
        </p:txBody>
      </p:sp>
      <p:pic>
        <p:nvPicPr>
          <p:cNvPr id="560" name="Google Shape;560;p31"/>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561" name="Google Shape;561;p31"/>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562" name="Google Shape;562;p31"/>
          <p:cNvPicPr preferRelativeResize="0"/>
          <p:nvPr/>
        </p:nvPicPr>
        <p:blipFill>
          <a:blip r:embed="rId9">
            <a:alphaModFix/>
          </a:blip>
          <a:stretch>
            <a:fillRect/>
          </a:stretch>
        </p:blipFill>
        <p:spPr>
          <a:xfrm>
            <a:off x="1133699" y="1265728"/>
            <a:ext cx="5805100" cy="36431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83" name="Google Shape;83;p14"/>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4"/>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85" name="Google Shape;85;p14"/>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86" name="Google Shape;86;p14"/>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87" name="Google Shape;87;p14"/>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88" name="Google Shape;88;p14"/>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91" name="Google Shape;91;p14"/>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14"/>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93" name="Google Shape;93;p14"/>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4"/>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95" name="Google Shape;95;p14"/>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96" name="Google Shape;96;p14"/>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97" name="Google Shape;97;p14"/>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98" name="Google Shape;98;p14"/>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99" name="Google Shape;99;p14"/>
          <p:cNvSpPr txBox="1"/>
          <p:nvPr/>
        </p:nvSpPr>
        <p:spPr>
          <a:xfrm>
            <a:off x="1253563" y="638525"/>
            <a:ext cx="5555400" cy="10773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Definition Of A Literature Review </a:t>
            </a:r>
            <a:endParaRPr sz="100">
              <a:solidFill>
                <a:srgbClr val="FFFFFF"/>
              </a:solidFill>
            </a:endParaRPr>
          </a:p>
        </p:txBody>
      </p:sp>
      <p:pic>
        <p:nvPicPr>
          <p:cNvPr id="100" name="Google Shape;100;p14"/>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101" name="Google Shape;101;p14"/>
          <p:cNvSpPr txBox="1"/>
          <p:nvPr/>
        </p:nvSpPr>
        <p:spPr>
          <a:xfrm>
            <a:off x="629363" y="1810038"/>
            <a:ext cx="7176000" cy="3154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Clr>
                <a:schemeClr val="dk1"/>
              </a:buClr>
              <a:buSzPts val="1100"/>
              <a:buFont typeface="Arial"/>
              <a:buNone/>
            </a:pPr>
            <a:r>
              <a:rPr lang="en-GB" sz="1700">
                <a:solidFill>
                  <a:schemeClr val="dk1"/>
                </a:solidFill>
              </a:rPr>
              <a:t>A literature review is referred to as a piece of academic writing which explicit knowledge and understanding of the academic literature based on particular topic that requires to be in context. It is generally an overview of major writings and other sources that are based on the topics selected. The sources that are used in writing literature review includes scholarly journal articles, books, online websites and government reports. It provides a description, summary and assessment of each source. </a:t>
            </a:r>
            <a:endParaRPr sz="17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p:txBody>
      </p:sp>
      <p:pic>
        <p:nvPicPr>
          <p:cNvPr id="102" name="Google Shape;102;p14"/>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32"/>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2"/>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2"/>
          <p:cNvSpPr/>
          <p:nvPr/>
        </p:nvSpPr>
        <p:spPr>
          <a:xfrm>
            <a:off x="25047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570" name="Google Shape;570;p32"/>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1" name="Google Shape;571;p32"/>
          <p:cNvPicPr preferRelativeResize="0"/>
          <p:nvPr/>
        </p:nvPicPr>
        <p:blipFill rotWithShape="1">
          <a:blip r:embed="rId3">
            <a:alphaModFix/>
          </a:blip>
          <a:srcRect b="0" l="0" r="24282" t="0"/>
          <a:stretch/>
        </p:blipFill>
        <p:spPr>
          <a:xfrm flipH="1" rot="3540337">
            <a:off x="3451897" y="4603280"/>
            <a:ext cx="870083" cy="499192"/>
          </a:xfrm>
          <a:prstGeom prst="rect">
            <a:avLst/>
          </a:prstGeom>
          <a:noFill/>
          <a:ln>
            <a:noFill/>
          </a:ln>
        </p:spPr>
      </p:pic>
      <p:sp>
        <p:nvSpPr>
          <p:cNvPr id="572" name="Google Shape;572;p32"/>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573" name="Google Shape;573;p32"/>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574" name="Google Shape;574;p32"/>
          <p:cNvSpPr txBox="1"/>
          <p:nvPr/>
        </p:nvSpPr>
        <p:spPr>
          <a:xfrm flipH="1" rot="-1876488">
            <a:off x="408001" y="297160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575" name="Google Shape;575;p32"/>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2"/>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2"/>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578" name="Google Shape;578;p32"/>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9" name="Google Shape;579;p32"/>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580" name="Google Shape;580;p32"/>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1" name="Google Shape;581;p32"/>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582" name="Google Shape;582;p32"/>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583" name="Google Shape;583;p32"/>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584" name="Google Shape;584;p32"/>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585" name="Google Shape;585;p32"/>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586" name="Google Shape;586;p32"/>
          <p:cNvSpPr txBox="1"/>
          <p:nvPr/>
        </p:nvSpPr>
        <p:spPr>
          <a:xfrm>
            <a:off x="969925" y="1104650"/>
            <a:ext cx="58080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Conceptual Review </a:t>
            </a:r>
            <a:endParaRPr sz="100">
              <a:solidFill>
                <a:srgbClr val="FFFFFF"/>
              </a:solidFill>
            </a:endParaRPr>
          </a:p>
        </p:txBody>
      </p:sp>
      <p:pic>
        <p:nvPicPr>
          <p:cNvPr id="587" name="Google Shape;587;p32"/>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588" name="Google Shape;588;p32"/>
          <p:cNvSpPr txBox="1"/>
          <p:nvPr/>
        </p:nvSpPr>
        <p:spPr>
          <a:xfrm>
            <a:off x="481863" y="2034025"/>
            <a:ext cx="7176000" cy="1650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GB" sz="1700">
                <a:solidFill>
                  <a:schemeClr val="dk1"/>
                </a:solidFill>
              </a:rPr>
              <a:t>The conceptual review is the one that rectifies the present understanding of the provided study topic. It explores how this knowledge was reaches and attempts to possess towards a greater understanding that is suggested. Thus, it gives a snapshot of that current situation of the particular field of research. </a:t>
            </a:r>
            <a:endParaRPr sz="1700">
              <a:solidFill>
                <a:schemeClr val="dk1"/>
              </a:solidFill>
            </a:endParaRPr>
          </a:p>
        </p:txBody>
      </p:sp>
      <p:pic>
        <p:nvPicPr>
          <p:cNvPr id="589" name="Google Shape;589;p32"/>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3"/>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3"/>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3"/>
          <p:cNvSpPr/>
          <p:nvPr/>
        </p:nvSpPr>
        <p:spPr>
          <a:xfrm>
            <a:off x="25047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597" name="Google Shape;597;p33"/>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8" name="Google Shape;598;p33"/>
          <p:cNvPicPr preferRelativeResize="0"/>
          <p:nvPr/>
        </p:nvPicPr>
        <p:blipFill rotWithShape="1">
          <a:blip r:embed="rId3">
            <a:alphaModFix/>
          </a:blip>
          <a:srcRect b="0" l="0" r="24282" t="0"/>
          <a:stretch/>
        </p:blipFill>
        <p:spPr>
          <a:xfrm flipH="1" rot="3540337">
            <a:off x="3451897" y="4603280"/>
            <a:ext cx="870083" cy="499192"/>
          </a:xfrm>
          <a:prstGeom prst="rect">
            <a:avLst/>
          </a:prstGeom>
          <a:noFill/>
          <a:ln>
            <a:noFill/>
          </a:ln>
        </p:spPr>
      </p:pic>
      <p:sp>
        <p:nvSpPr>
          <p:cNvPr id="599" name="Google Shape;599;p33"/>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600" name="Google Shape;600;p33"/>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601" name="Google Shape;601;p33"/>
          <p:cNvSpPr txBox="1"/>
          <p:nvPr/>
        </p:nvSpPr>
        <p:spPr>
          <a:xfrm flipH="1" rot="-1876488">
            <a:off x="408001" y="297160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602" name="Google Shape;602;p33"/>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3"/>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3"/>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605" name="Google Shape;605;p33"/>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6" name="Google Shape;606;p33"/>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607" name="Google Shape;607;p33"/>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8" name="Google Shape;608;p33"/>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609" name="Google Shape;609;p33"/>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610" name="Google Shape;610;p33"/>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611" name="Google Shape;611;p33"/>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612" name="Google Shape;612;p33"/>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pic>
        <p:nvPicPr>
          <p:cNvPr id="613" name="Google Shape;613;p33"/>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614" name="Google Shape;614;p33"/>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615" name="Google Shape;615;p33"/>
          <p:cNvPicPr preferRelativeResize="0"/>
          <p:nvPr/>
        </p:nvPicPr>
        <p:blipFill>
          <a:blip r:embed="rId9">
            <a:alphaModFix/>
          </a:blip>
          <a:stretch>
            <a:fillRect/>
          </a:stretch>
        </p:blipFill>
        <p:spPr>
          <a:xfrm>
            <a:off x="969924" y="1366652"/>
            <a:ext cx="5808000" cy="3509016"/>
          </a:xfrm>
          <a:prstGeom prst="rect">
            <a:avLst/>
          </a:prstGeom>
          <a:noFill/>
          <a:ln>
            <a:noFill/>
          </a:ln>
        </p:spPr>
      </p:pic>
      <p:sp>
        <p:nvSpPr>
          <p:cNvPr id="616" name="Google Shape;616;p33"/>
          <p:cNvSpPr txBox="1"/>
          <p:nvPr/>
        </p:nvSpPr>
        <p:spPr>
          <a:xfrm>
            <a:off x="1047400" y="735450"/>
            <a:ext cx="58080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Conceptual Review </a:t>
            </a:r>
            <a:endParaRPr sz="1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4"/>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4"/>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4"/>
          <p:cNvSpPr/>
          <p:nvPr/>
        </p:nvSpPr>
        <p:spPr>
          <a:xfrm>
            <a:off x="25047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624" name="Google Shape;624;p34"/>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5" name="Google Shape;625;p34"/>
          <p:cNvPicPr preferRelativeResize="0"/>
          <p:nvPr/>
        </p:nvPicPr>
        <p:blipFill rotWithShape="1">
          <a:blip r:embed="rId3">
            <a:alphaModFix/>
          </a:blip>
          <a:srcRect b="0" l="0" r="24282" t="0"/>
          <a:stretch/>
        </p:blipFill>
        <p:spPr>
          <a:xfrm flipH="1" rot="3540337">
            <a:off x="3451897" y="4603280"/>
            <a:ext cx="870083" cy="499192"/>
          </a:xfrm>
          <a:prstGeom prst="rect">
            <a:avLst/>
          </a:prstGeom>
          <a:noFill/>
          <a:ln>
            <a:noFill/>
          </a:ln>
        </p:spPr>
      </p:pic>
      <p:sp>
        <p:nvSpPr>
          <p:cNvPr id="626" name="Google Shape;626;p34"/>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627" name="Google Shape;627;p34"/>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628" name="Google Shape;628;p34"/>
          <p:cNvSpPr txBox="1"/>
          <p:nvPr/>
        </p:nvSpPr>
        <p:spPr>
          <a:xfrm flipH="1" rot="-1876488">
            <a:off x="408001" y="297160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629" name="Google Shape;629;p34"/>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4"/>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4"/>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632" name="Google Shape;632;p34"/>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3" name="Google Shape;633;p34"/>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634" name="Google Shape;634;p34"/>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5" name="Google Shape;635;p34"/>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636" name="Google Shape;636;p34"/>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637" name="Google Shape;637;p34"/>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638" name="Google Shape;638;p34"/>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639" name="Google Shape;639;p34"/>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640" name="Google Shape;640;p34"/>
          <p:cNvSpPr txBox="1"/>
          <p:nvPr/>
        </p:nvSpPr>
        <p:spPr>
          <a:xfrm>
            <a:off x="969925" y="1138788"/>
            <a:ext cx="58080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Narrative (Traditional) Review </a:t>
            </a:r>
            <a:endParaRPr sz="100">
              <a:solidFill>
                <a:srgbClr val="FFFFFF"/>
              </a:solidFill>
            </a:endParaRPr>
          </a:p>
        </p:txBody>
      </p:sp>
      <p:pic>
        <p:nvPicPr>
          <p:cNvPr id="641" name="Google Shape;641;p34"/>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642" name="Google Shape;642;p34"/>
          <p:cNvSpPr txBox="1"/>
          <p:nvPr/>
        </p:nvSpPr>
        <p:spPr>
          <a:xfrm>
            <a:off x="443250" y="1930213"/>
            <a:ext cx="7176000" cy="435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7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GB" sz="1700">
                <a:solidFill>
                  <a:schemeClr val="dk1"/>
                </a:solidFill>
              </a:rPr>
              <a:t>It is one of the traditional review that usually appears as a chapter or an individual section in the thesis. It explains what related studies are already been carried out and how it informs the thesis along with determining how this dissertation fits into the research of particular field. </a:t>
            </a:r>
            <a:endParaRPr sz="17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0" lvl="0" marL="457200" rtl="0" algn="l">
              <a:lnSpc>
                <a:spcPct val="115000"/>
              </a:lnSpc>
              <a:spcBef>
                <a:spcPts val="0"/>
              </a:spcBef>
              <a:spcAft>
                <a:spcPts val="0"/>
              </a:spcAft>
              <a:buNone/>
            </a:pPr>
            <a:r>
              <a:rPr lang="en-GB" sz="1700">
                <a:solidFill>
                  <a:schemeClr val="dk1"/>
                </a:solidFill>
              </a:rPr>
              <a:t>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0" lvl="0" marL="457200" rtl="0" algn="l">
              <a:lnSpc>
                <a:spcPct val="115000"/>
              </a:lnSpc>
              <a:spcBef>
                <a:spcPts val="0"/>
              </a:spcBef>
              <a:spcAft>
                <a:spcPts val="0"/>
              </a:spcAft>
              <a:buNone/>
            </a:pPr>
            <a:r>
              <a:rPr lang="en-GB" sz="1700">
                <a:solidFill>
                  <a:schemeClr val="dk1"/>
                </a:solidFill>
              </a:rPr>
              <a:t>  </a:t>
            </a:r>
            <a:endParaRPr sz="1700">
              <a:solidFill>
                <a:schemeClr val="dk1"/>
              </a:solidFill>
            </a:endParaRPr>
          </a:p>
        </p:txBody>
      </p:sp>
      <p:pic>
        <p:nvPicPr>
          <p:cNvPr id="643" name="Google Shape;643;p34"/>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5"/>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5"/>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5"/>
          <p:cNvSpPr/>
          <p:nvPr/>
        </p:nvSpPr>
        <p:spPr>
          <a:xfrm>
            <a:off x="25047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651" name="Google Shape;651;p35"/>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2" name="Google Shape;652;p35"/>
          <p:cNvPicPr preferRelativeResize="0"/>
          <p:nvPr/>
        </p:nvPicPr>
        <p:blipFill rotWithShape="1">
          <a:blip r:embed="rId3">
            <a:alphaModFix/>
          </a:blip>
          <a:srcRect b="0" l="0" r="24282" t="0"/>
          <a:stretch/>
        </p:blipFill>
        <p:spPr>
          <a:xfrm flipH="1" rot="3540337">
            <a:off x="3451897" y="4603280"/>
            <a:ext cx="870083" cy="499192"/>
          </a:xfrm>
          <a:prstGeom prst="rect">
            <a:avLst/>
          </a:prstGeom>
          <a:noFill/>
          <a:ln>
            <a:noFill/>
          </a:ln>
        </p:spPr>
      </p:pic>
      <p:sp>
        <p:nvSpPr>
          <p:cNvPr id="653" name="Google Shape;653;p35"/>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654" name="Google Shape;654;p35"/>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655" name="Google Shape;655;p35"/>
          <p:cNvSpPr txBox="1"/>
          <p:nvPr/>
        </p:nvSpPr>
        <p:spPr>
          <a:xfrm flipH="1" rot="-1876488">
            <a:off x="408001" y="297160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656" name="Google Shape;656;p35"/>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5"/>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659" name="Google Shape;659;p35"/>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0" name="Google Shape;660;p35"/>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661" name="Google Shape;661;p35"/>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2" name="Google Shape;662;p35"/>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663" name="Google Shape;663;p35"/>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664" name="Google Shape;664;p35"/>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665" name="Google Shape;665;p35"/>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666" name="Google Shape;666;p35"/>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667" name="Google Shape;667;p35"/>
          <p:cNvSpPr txBox="1"/>
          <p:nvPr/>
        </p:nvSpPr>
        <p:spPr>
          <a:xfrm>
            <a:off x="899800" y="580588"/>
            <a:ext cx="58080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Narrative (Traditional) Review </a:t>
            </a:r>
            <a:endParaRPr sz="100">
              <a:solidFill>
                <a:srgbClr val="FFFFFF"/>
              </a:solidFill>
            </a:endParaRPr>
          </a:p>
        </p:txBody>
      </p:sp>
      <p:pic>
        <p:nvPicPr>
          <p:cNvPr id="668" name="Google Shape;668;p35"/>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669" name="Google Shape;669;p35"/>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670" name="Google Shape;670;p35"/>
          <p:cNvPicPr preferRelativeResize="0"/>
          <p:nvPr/>
        </p:nvPicPr>
        <p:blipFill>
          <a:blip r:embed="rId9">
            <a:alphaModFix/>
          </a:blip>
          <a:stretch>
            <a:fillRect/>
          </a:stretch>
        </p:blipFill>
        <p:spPr>
          <a:xfrm>
            <a:off x="1314639" y="1287999"/>
            <a:ext cx="4709225" cy="34982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36"/>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6"/>
          <p:cNvSpPr/>
          <p:nvPr/>
        </p:nvSpPr>
        <p:spPr>
          <a:xfrm rot="-6597823">
            <a:off x="2359149" y="1686794"/>
            <a:ext cx="984989" cy="1012414"/>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6"/>
          <p:cNvSpPr/>
          <p:nvPr/>
        </p:nvSpPr>
        <p:spPr>
          <a:xfrm>
            <a:off x="3232977" y="424126"/>
            <a:ext cx="4501500" cy="4199700"/>
          </a:xfrm>
          <a:prstGeom prst="ellipse">
            <a:avLst/>
          </a:prstGeom>
          <a:solidFill>
            <a:srgbClr val="CC0000"/>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6"/>
          <p:cNvSpPr/>
          <p:nvPr/>
        </p:nvSpPr>
        <p:spPr>
          <a:xfrm>
            <a:off x="2326400" y="3148550"/>
            <a:ext cx="1838700" cy="17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679" name="Google Shape;679;p36"/>
          <p:cNvSpPr/>
          <p:nvPr/>
        </p:nvSpPr>
        <p:spPr>
          <a:xfrm>
            <a:off x="6783750" y="81500"/>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6"/>
          <p:cNvSpPr txBox="1"/>
          <p:nvPr/>
        </p:nvSpPr>
        <p:spPr>
          <a:xfrm>
            <a:off x="2886900" y="2203013"/>
            <a:ext cx="4755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rgbClr val="FFFFFF"/>
                </a:solidFill>
              </a:rPr>
              <a:t>GOOD LUCK</a:t>
            </a:r>
            <a:endParaRPr b="1" sz="1300">
              <a:solidFill>
                <a:srgbClr val="FFFFFF"/>
              </a:solidFill>
              <a:latin typeface="Merriweather"/>
              <a:ea typeface="Merriweather"/>
              <a:cs typeface="Merriweather"/>
              <a:sym typeface="Merriweather"/>
            </a:endParaRPr>
          </a:p>
        </p:txBody>
      </p:sp>
      <p:pic>
        <p:nvPicPr>
          <p:cNvPr id="681" name="Google Shape;681;p36"/>
          <p:cNvPicPr preferRelativeResize="0"/>
          <p:nvPr/>
        </p:nvPicPr>
        <p:blipFill rotWithShape="1">
          <a:blip r:embed="rId3">
            <a:alphaModFix/>
          </a:blip>
          <a:srcRect b="0" l="0" r="3716" t="0"/>
          <a:stretch/>
        </p:blipFill>
        <p:spPr>
          <a:xfrm rot="-1225023">
            <a:off x="2022730" y="1290924"/>
            <a:ext cx="1014165" cy="457577"/>
          </a:xfrm>
          <a:prstGeom prst="rect">
            <a:avLst/>
          </a:prstGeom>
          <a:noFill/>
          <a:ln>
            <a:noFill/>
          </a:ln>
        </p:spPr>
      </p:pic>
      <p:pic>
        <p:nvPicPr>
          <p:cNvPr id="682" name="Google Shape;682;p36"/>
          <p:cNvPicPr preferRelativeResize="0"/>
          <p:nvPr/>
        </p:nvPicPr>
        <p:blipFill>
          <a:blip r:embed="rId4">
            <a:alphaModFix/>
          </a:blip>
          <a:stretch>
            <a:fillRect/>
          </a:stretch>
        </p:blipFill>
        <p:spPr>
          <a:xfrm rot="3788461">
            <a:off x="6545966" y="4342656"/>
            <a:ext cx="830519" cy="849963"/>
          </a:xfrm>
          <a:prstGeom prst="rect">
            <a:avLst/>
          </a:prstGeom>
          <a:noFill/>
          <a:ln>
            <a:noFill/>
          </a:ln>
        </p:spPr>
      </p:pic>
      <p:sp>
        <p:nvSpPr>
          <p:cNvPr id="683" name="Google Shape;683;p36"/>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684" name="Google Shape;684;p36"/>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685" name="Google Shape;685;p36"/>
          <p:cNvSpPr txBox="1"/>
          <p:nvPr/>
        </p:nvSpPr>
        <p:spPr>
          <a:xfrm flipH="1" rot="-1876488">
            <a:off x="813001" y="3079330"/>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6000">
                <a:solidFill>
                  <a:srgbClr val="073763"/>
                </a:solidFill>
              </a:rPr>
              <a:t>!</a:t>
            </a:r>
            <a:endParaRPr sz="6000">
              <a:solidFill>
                <a:srgbClr val="073763"/>
              </a:solidFill>
            </a:endParaRPr>
          </a:p>
        </p:txBody>
      </p:sp>
      <p:sp>
        <p:nvSpPr>
          <p:cNvPr id="686" name="Google Shape;686;p36"/>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6"/>
          <p:cNvSpPr/>
          <p:nvPr/>
        </p:nvSpPr>
        <p:spPr>
          <a:xfrm rot="-6598254">
            <a:off x="953316" y="2259598"/>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6"/>
          <p:cNvSpPr txBox="1"/>
          <p:nvPr/>
        </p:nvSpPr>
        <p:spPr>
          <a:xfrm rot="994192">
            <a:off x="8188019" y="326730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689" name="Google Shape;689;p36"/>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0" name="Google Shape;690;p36"/>
          <p:cNvPicPr preferRelativeResize="0"/>
          <p:nvPr/>
        </p:nvPicPr>
        <p:blipFill rotWithShape="1">
          <a:blip r:embed="rId3">
            <a:alphaModFix/>
          </a:blip>
          <a:srcRect b="0" l="0" r="5829" t="0"/>
          <a:stretch/>
        </p:blipFill>
        <p:spPr>
          <a:xfrm rot="7906388">
            <a:off x="8247522" y="1494625"/>
            <a:ext cx="991906" cy="457575"/>
          </a:xfrm>
          <a:prstGeom prst="rect">
            <a:avLst/>
          </a:prstGeom>
          <a:noFill/>
          <a:ln>
            <a:noFill/>
          </a:ln>
        </p:spPr>
      </p:pic>
      <p:sp>
        <p:nvSpPr>
          <p:cNvPr id="691" name="Google Shape;691;p36"/>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2" name="Google Shape;692;p36"/>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693" name="Google Shape;693;p36"/>
          <p:cNvSpPr txBox="1"/>
          <p:nvPr/>
        </p:nvSpPr>
        <p:spPr>
          <a:xfrm rot="3886993">
            <a:off x="2569138" y="96516"/>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694" name="Google Shape;694;p36"/>
          <p:cNvPicPr preferRelativeResize="0"/>
          <p:nvPr/>
        </p:nvPicPr>
        <p:blipFill rotWithShape="1">
          <a:blip r:embed="rId6">
            <a:alphaModFix/>
          </a:blip>
          <a:srcRect b="8590" l="5197" r="4091" t="10971"/>
          <a:stretch/>
        </p:blipFill>
        <p:spPr>
          <a:xfrm>
            <a:off x="428075" y="395925"/>
            <a:ext cx="1580130" cy="1271400"/>
          </a:xfrm>
          <a:prstGeom prst="rect">
            <a:avLst/>
          </a:prstGeom>
          <a:noFill/>
          <a:ln>
            <a:noFill/>
          </a:ln>
        </p:spPr>
      </p:pic>
      <p:pic>
        <p:nvPicPr>
          <p:cNvPr id="695" name="Google Shape;695;p36"/>
          <p:cNvPicPr preferRelativeResize="0"/>
          <p:nvPr/>
        </p:nvPicPr>
        <p:blipFill rotWithShape="1">
          <a:blip r:embed="rId6">
            <a:alphaModFix/>
          </a:blip>
          <a:srcRect b="8590" l="5197" r="4091" t="10971"/>
          <a:stretch/>
        </p:blipFill>
        <p:spPr>
          <a:xfrm>
            <a:off x="4693900" y="4730244"/>
            <a:ext cx="759000" cy="610705"/>
          </a:xfrm>
          <a:prstGeom prst="rect">
            <a:avLst/>
          </a:prstGeom>
          <a:noFill/>
          <a:ln>
            <a:noFill/>
          </a:ln>
        </p:spPr>
      </p:pic>
      <p:pic>
        <p:nvPicPr>
          <p:cNvPr id="696" name="Google Shape;696;p36"/>
          <p:cNvPicPr preferRelativeResize="0"/>
          <p:nvPr/>
        </p:nvPicPr>
        <p:blipFill rotWithShape="1">
          <a:blip r:embed="rId7">
            <a:alphaModFix/>
          </a:blip>
          <a:srcRect b="0" l="0" r="1671" t="10080"/>
          <a:stretch/>
        </p:blipFill>
        <p:spPr>
          <a:xfrm>
            <a:off x="7815988" y="2266450"/>
            <a:ext cx="899700" cy="675569"/>
          </a:xfrm>
          <a:prstGeom prst="rect">
            <a:avLst/>
          </a:prstGeom>
          <a:noFill/>
          <a:ln>
            <a:noFill/>
          </a:ln>
        </p:spPr>
      </p:pic>
      <p:pic>
        <p:nvPicPr>
          <p:cNvPr id="697" name="Google Shape;697;p36"/>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10" name="Google Shape;110;p15"/>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5"/>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12" name="Google Shape;112;p15"/>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13" name="Google Shape;113;p15"/>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114" name="Google Shape;114;p15"/>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15" name="Google Shape;115;p15"/>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118" name="Google Shape;118;p15"/>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15"/>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120" name="Google Shape;120;p15"/>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5"/>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122" name="Google Shape;122;p15"/>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123" name="Google Shape;123;p15"/>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124" name="Google Shape;124;p15"/>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125" name="Google Shape;125;p15"/>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26" name="Google Shape;126;p15"/>
          <p:cNvSpPr txBox="1"/>
          <p:nvPr/>
        </p:nvSpPr>
        <p:spPr>
          <a:xfrm>
            <a:off x="1200650" y="1138788"/>
            <a:ext cx="55554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Types of Literature Reviews   </a:t>
            </a:r>
            <a:endParaRPr sz="100">
              <a:solidFill>
                <a:srgbClr val="FFFFFF"/>
              </a:solidFill>
            </a:endParaRPr>
          </a:p>
        </p:txBody>
      </p:sp>
      <p:pic>
        <p:nvPicPr>
          <p:cNvPr id="127" name="Google Shape;127;p15"/>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128" name="Google Shape;128;p15"/>
          <p:cNvSpPr txBox="1"/>
          <p:nvPr/>
        </p:nvSpPr>
        <p:spPr>
          <a:xfrm>
            <a:off x="927675" y="1965850"/>
            <a:ext cx="3183300" cy="28536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Systematic Review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Theoretical Review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Methodological Review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Argumentative Review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Integrative Review </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0" lvl="0" marL="0" rtl="0" algn="l">
              <a:lnSpc>
                <a:spcPct val="115000"/>
              </a:lnSpc>
              <a:spcBef>
                <a:spcPts val="0"/>
              </a:spcBef>
              <a:spcAft>
                <a:spcPts val="0"/>
              </a:spcAft>
              <a:buNone/>
            </a:pPr>
            <a:r>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p:txBody>
      </p:sp>
      <p:pic>
        <p:nvPicPr>
          <p:cNvPr id="129" name="Google Shape;129;p15"/>
          <p:cNvPicPr preferRelativeResize="0"/>
          <p:nvPr/>
        </p:nvPicPr>
        <p:blipFill>
          <a:blip r:embed="rId8">
            <a:alphaModFix/>
          </a:blip>
          <a:stretch>
            <a:fillRect/>
          </a:stretch>
        </p:blipFill>
        <p:spPr>
          <a:xfrm>
            <a:off x="7999050" y="3985645"/>
            <a:ext cx="1002051" cy="978904"/>
          </a:xfrm>
          <a:prstGeom prst="rect">
            <a:avLst/>
          </a:prstGeom>
          <a:noFill/>
          <a:ln>
            <a:noFill/>
          </a:ln>
        </p:spPr>
      </p:pic>
      <p:sp>
        <p:nvSpPr>
          <p:cNvPr id="130" name="Google Shape;130;p15"/>
          <p:cNvSpPr txBox="1"/>
          <p:nvPr/>
        </p:nvSpPr>
        <p:spPr>
          <a:xfrm>
            <a:off x="4138850" y="1984550"/>
            <a:ext cx="3000000" cy="19509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Historical Review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Critical Review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Scoping Review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Conceptual Review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Narrative (Traditional) Review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38" name="Google Shape;138;p16"/>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16"/>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40" name="Google Shape;140;p16"/>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41" name="Google Shape;141;p16"/>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142" name="Google Shape;142;p16"/>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43" name="Google Shape;143;p16"/>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146" name="Google Shape;146;p16"/>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16"/>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148" name="Google Shape;148;p16"/>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6"/>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150" name="Google Shape;150;p16"/>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151" name="Google Shape;151;p16"/>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152" name="Google Shape;152;p16"/>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153" name="Google Shape;153;p16"/>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54" name="Google Shape;154;p16"/>
          <p:cNvSpPr txBox="1"/>
          <p:nvPr/>
        </p:nvSpPr>
        <p:spPr>
          <a:xfrm>
            <a:off x="1253563" y="1138788"/>
            <a:ext cx="55554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Systematic Review </a:t>
            </a:r>
            <a:r>
              <a:rPr b="1" lang="en-GB" sz="2900">
                <a:solidFill>
                  <a:srgbClr val="FFFFFF"/>
                </a:solidFill>
              </a:rPr>
              <a:t> </a:t>
            </a:r>
            <a:endParaRPr sz="100">
              <a:solidFill>
                <a:srgbClr val="FFFFFF"/>
              </a:solidFill>
            </a:endParaRPr>
          </a:p>
        </p:txBody>
      </p:sp>
      <p:pic>
        <p:nvPicPr>
          <p:cNvPr id="155" name="Google Shape;155;p16"/>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156" name="Google Shape;156;p16"/>
          <p:cNvSpPr txBox="1"/>
          <p:nvPr/>
        </p:nvSpPr>
        <p:spPr>
          <a:xfrm>
            <a:off x="629363" y="1896338"/>
            <a:ext cx="7176000" cy="25527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This form of the literature review comprises of an overview of present indication that is relevant to a clearly articulated research question, that utilises pre-stated and standardised tools for the identification that is critically evaluated study in order to gather, report and examine information from the literatures that are involved in the appraisal. It therefore, emphasis on precise experiential question that is frequently posed in the cause-and-effect form.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p:txBody>
      </p:sp>
      <p:pic>
        <p:nvPicPr>
          <p:cNvPr id="157" name="Google Shape;157;p16"/>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65" name="Google Shape;165;p17"/>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17"/>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67" name="Google Shape;167;p17"/>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68" name="Google Shape;168;p17"/>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169" name="Google Shape;169;p17"/>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70" name="Google Shape;170;p17"/>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173" name="Google Shape;173;p17"/>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17"/>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175" name="Google Shape;175;p17"/>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17"/>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177" name="Google Shape;177;p17"/>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178" name="Google Shape;178;p17"/>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179" name="Google Shape;179;p17"/>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180" name="Google Shape;180;p17"/>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81" name="Google Shape;181;p17"/>
          <p:cNvSpPr txBox="1"/>
          <p:nvPr/>
        </p:nvSpPr>
        <p:spPr>
          <a:xfrm>
            <a:off x="1213888" y="476088"/>
            <a:ext cx="55554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Systematic Review  </a:t>
            </a:r>
            <a:endParaRPr sz="100">
              <a:solidFill>
                <a:srgbClr val="FFFFFF"/>
              </a:solidFill>
            </a:endParaRPr>
          </a:p>
        </p:txBody>
      </p:sp>
      <p:pic>
        <p:nvPicPr>
          <p:cNvPr id="182" name="Google Shape;182;p17"/>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183" name="Google Shape;183;p17"/>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184" name="Google Shape;184;p17"/>
          <p:cNvPicPr preferRelativeResize="0"/>
          <p:nvPr/>
        </p:nvPicPr>
        <p:blipFill>
          <a:blip r:embed="rId9">
            <a:alphaModFix/>
          </a:blip>
          <a:stretch>
            <a:fillRect/>
          </a:stretch>
        </p:blipFill>
        <p:spPr>
          <a:xfrm>
            <a:off x="1093237" y="1130301"/>
            <a:ext cx="5876050" cy="39368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92" name="Google Shape;192;p18"/>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18"/>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94" name="Google Shape;194;p18"/>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95" name="Google Shape;195;p18"/>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196" name="Google Shape;196;p18"/>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97" name="Google Shape;197;p18"/>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00" name="Google Shape;200;p18"/>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18"/>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02" name="Google Shape;202;p18"/>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18"/>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04" name="Google Shape;204;p18"/>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05" name="Google Shape;205;p18"/>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06" name="Google Shape;206;p18"/>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07" name="Google Shape;207;p18"/>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08" name="Google Shape;208;p18"/>
          <p:cNvSpPr txBox="1"/>
          <p:nvPr/>
        </p:nvSpPr>
        <p:spPr>
          <a:xfrm>
            <a:off x="1114713" y="1138775"/>
            <a:ext cx="53847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Theoretical Review</a:t>
            </a:r>
            <a:r>
              <a:rPr b="1" lang="en-GB" sz="2900">
                <a:solidFill>
                  <a:srgbClr val="FFFFFF"/>
                </a:solidFill>
              </a:rPr>
              <a:t>  </a:t>
            </a:r>
            <a:endParaRPr sz="100">
              <a:solidFill>
                <a:srgbClr val="FFFFFF"/>
              </a:solidFill>
            </a:endParaRPr>
          </a:p>
        </p:txBody>
      </p:sp>
      <p:pic>
        <p:nvPicPr>
          <p:cNvPr id="209" name="Google Shape;209;p18"/>
          <p:cNvPicPr preferRelativeResize="0"/>
          <p:nvPr/>
        </p:nvPicPr>
        <p:blipFill>
          <a:blip r:embed="rId4">
            <a:alphaModFix/>
          </a:blip>
          <a:stretch>
            <a:fillRect/>
          </a:stretch>
        </p:blipFill>
        <p:spPr>
          <a:xfrm rot="2236205">
            <a:off x="6485575" y="4167794"/>
            <a:ext cx="936000" cy="957906"/>
          </a:xfrm>
          <a:prstGeom prst="rect">
            <a:avLst/>
          </a:prstGeom>
          <a:noFill/>
          <a:ln>
            <a:noFill/>
          </a:ln>
        </p:spPr>
      </p:pic>
      <p:sp>
        <p:nvSpPr>
          <p:cNvPr id="210" name="Google Shape;210;p18"/>
          <p:cNvSpPr txBox="1"/>
          <p:nvPr/>
        </p:nvSpPr>
        <p:spPr>
          <a:xfrm>
            <a:off x="629363" y="2034738"/>
            <a:ext cx="7176000" cy="19509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This review is the form that concretely examines the amount of concept that has accrued in this regard to a problem, notion, model and phenomena. The theoretical review aids in forming what theories already exist and identifies the relationship between them. The focus of the analysis would be on theoretical concept or the entire theory or framework. </a:t>
            </a:r>
            <a:endParaRPr sz="1700">
              <a:solidFill>
                <a:schemeClr val="dk1"/>
              </a:solidFill>
            </a:endParaRPr>
          </a:p>
        </p:txBody>
      </p:sp>
      <p:pic>
        <p:nvPicPr>
          <p:cNvPr id="211" name="Google Shape;211;p18"/>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219" name="Google Shape;219;p19"/>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0" name="Google Shape;220;p19"/>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221" name="Google Shape;221;p19"/>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222" name="Google Shape;222;p19"/>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223" name="Google Shape;223;p19"/>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224" name="Google Shape;224;p19"/>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27" name="Google Shape;227;p19"/>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19"/>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29" name="Google Shape;229;p19"/>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 name="Google Shape;230;p19"/>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31" name="Google Shape;231;p19"/>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32" name="Google Shape;232;p19"/>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33" name="Google Shape;233;p19"/>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34" name="Google Shape;234;p19"/>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35" name="Google Shape;235;p19"/>
          <p:cNvSpPr txBox="1"/>
          <p:nvPr/>
        </p:nvSpPr>
        <p:spPr>
          <a:xfrm>
            <a:off x="1292688" y="424125"/>
            <a:ext cx="53847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Theoretical Review  </a:t>
            </a:r>
            <a:endParaRPr sz="100">
              <a:solidFill>
                <a:srgbClr val="FFFFFF"/>
              </a:solidFill>
            </a:endParaRPr>
          </a:p>
        </p:txBody>
      </p:sp>
      <p:pic>
        <p:nvPicPr>
          <p:cNvPr id="236" name="Google Shape;236;p19"/>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237" name="Google Shape;237;p19"/>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238" name="Google Shape;238;p19"/>
          <p:cNvPicPr preferRelativeResize="0"/>
          <p:nvPr/>
        </p:nvPicPr>
        <p:blipFill>
          <a:blip r:embed="rId9">
            <a:alphaModFix/>
          </a:blip>
          <a:stretch>
            <a:fillRect/>
          </a:stretch>
        </p:blipFill>
        <p:spPr>
          <a:xfrm>
            <a:off x="833549" y="1111975"/>
            <a:ext cx="6090558" cy="3936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0"/>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0"/>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246" name="Google Shape;246;p20"/>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p20"/>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248" name="Google Shape;248;p20"/>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249" name="Google Shape;249;p20"/>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250" name="Google Shape;250;p20"/>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251" name="Google Shape;251;p20"/>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0"/>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54" name="Google Shape;254;p20"/>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5" name="Google Shape;255;p20"/>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56" name="Google Shape;256;p20"/>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20"/>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58" name="Google Shape;258;p20"/>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59" name="Google Shape;259;p20"/>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60" name="Google Shape;260;p20"/>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61" name="Google Shape;261;p20"/>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62" name="Google Shape;262;p20"/>
          <p:cNvSpPr txBox="1"/>
          <p:nvPr/>
        </p:nvSpPr>
        <p:spPr>
          <a:xfrm>
            <a:off x="1181575" y="1162950"/>
            <a:ext cx="53847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Methodological Review </a:t>
            </a:r>
            <a:r>
              <a:rPr b="1" lang="en-GB" sz="2900">
                <a:solidFill>
                  <a:srgbClr val="FFFFFF"/>
                </a:solidFill>
              </a:rPr>
              <a:t> </a:t>
            </a:r>
            <a:endParaRPr sz="100">
              <a:solidFill>
                <a:srgbClr val="FFFFFF"/>
              </a:solidFill>
            </a:endParaRPr>
          </a:p>
        </p:txBody>
      </p:sp>
      <p:pic>
        <p:nvPicPr>
          <p:cNvPr id="263" name="Google Shape;263;p20"/>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264" name="Google Shape;264;p20"/>
          <p:cNvPicPr preferRelativeResize="0"/>
          <p:nvPr/>
        </p:nvPicPr>
        <p:blipFill>
          <a:blip r:embed="rId8">
            <a:alphaModFix/>
          </a:blip>
          <a:stretch>
            <a:fillRect/>
          </a:stretch>
        </p:blipFill>
        <p:spPr>
          <a:xfrm>
            <a:off x="7999050" y="3985645"/>
            <a:ext cx="1002051" cy="978904"/>
          </a:xfrm>
          <a:prstGeom prst="rect">
            <a:avLst/>
          </a:prstGeom>
          <a:noFill/>
          <a:ln>
            <a:noFill/>
          </a:ln>
        </p:spPr>
      </p:pic>
      <p:sp>
        <p:nvSpPr>
          <p:cNvPr id="265" name="Google Shape;265;p20"/>
          <p:cNvSpPr txBox="1"/>
          <p:nvPr/>
        </p:nvSpPr>
        <p:spPr>
          <a:xfrm>
            <a:off x="629363" y="1845125"/>
            <a:ext cx="7176000" cy="22518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An appraisal does not always emphasis on what is said by someone and how it is said. However, this methodological review provides a framework that possess towards comprehending the framework at different levels. It therefore, enables the investigator to draw on extensive assortment of knowledge that ranges from theoretical level to applied documents. It ensures to have a structure to the literature. </a:t>
            </a:r>
            <a:endParaRPr sz="17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1"/>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273" name="Google Shape;273;p21"/>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21"/>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275" name="Google Shape;275;p21"/>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276" name="Google Shape;276;p21"/>
          <p:cNvPicPr preferRelativeResize="0"/>
          <p:nvPr/>
        </p:nvPicPr>
        <p:blipFill>
          <a:blip r:embed="rId4">
            <a:alphaModFix/>
          </a:blip>
          <a:stretch>
            <a:fillRect/>
          </a:stretch>
        </p:blipFill>
        <p:spPr>
          <a:xfrm>
            <a:off x="-351250" y="3893569"/>
            <a:ext cx="1146750" cy="1173581"/>
          </a:xfrm>
          <a:prstGeom prst="rect">
            <a:avLst/>
          </a:prstGeom>
          <a:noFill/>
          <a:ln>
            <a:noFill/>
          </a:ln>
        </p:spPr>
      </p:pic>
      <p:sp>
        <p:nvSpPr>
          <p:cNvPr id="277" name="Google Shape;277;p21"/>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278" name="Google Shape;278;p21"/>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1"/>
          <p:cNvSpPr/>
          <p:nvPr/>
        </p:nvSpPr>
        <p:spPr>
          <a:xfrm rot="-6598254">
            <a:off x="70416" y="1122898"/>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1"/>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81" name="Google Shape;281;p21"/>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21"/>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83" name="Google Shape;283;p21"/>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21"/>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85" name="Google Shape;285;p21"/>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86" name="Google Shape;286;p21"/>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87" name="Google Shape;287;p21"/>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88" name="Google Shape;288;p21"/>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89" name="Google Shape;289;p21"/>
          <p:cNvSpPr txBox="1"/>
          <p:nvPr/>
        </p:nvSpPr>
        <p:spPr>
          <a:xfrm>
            <a:off x="613350" y="1459225"/>
            <a:ext cx="3013800" cy="10773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Methodological Review  </a:t>
            </a:r>
            <a:endParaRPr sz="100">
              <a:solidFill>
                <a:srgbClr val="FFFFFF"/>
              </a:solidFill>
            </a:endParaRPr>
          </a:p>
        </p:txBody>
      </p:sp>
      <p:pic>
        <p:nvPicPr>
          <p:cNvPr id="290" name="Google Shape;290;p21"/>
          <p:cNvPicPr preferRelativeResize="0"/>
          <p:nvPr/>
        </p:nvPicPr>
        <p:blipFill>
          <a:blip r:embed="rId4">
            <a:alphaModFix/>
          </a:blip>
          <a:stretch>
            <a:fillRect/>
          </a:stretch>
        </p:blipFill>
        <p:spPr>
          <a:xfrm rot="2236205">
            <a:off x="6485575" y="4167794"/>
            <a:ext cx="936000" cy="957906"/>
          </a:xfrm>
          <a:prstGeom prst="rect">
            <a:avLst/>
          </a:prstGeom>
          <a:noFill/>
          <a:ln>
            <a:noFill/>
          </a:ln>
        </p:spPr>
      </p:pic>
      <p:pic>
        <p:nvPicPr>
          <p:cNvPr id="291" name="Google Shape;291;p21"/>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292" name="Google Shape;292;p21"/>
          <p:cNvPicPr preferRelativeResize="0"/>
          <p:nvPr/>
        </p:nvPicPr>
        <p:blipFill>
          <a:blip r:embed="rId9">
            <a:alphaModFix/>
          </a:blip>
          <a:stretch>
            <a:fillRect/>
          </a:stretch>
        </p:blipFill>
        <p:spPr>
          <a:xfrm>
            <a:off x="3765500" y="125463"/>
            <a:ext cx="4027088" cy="48925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