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Merriweather"/>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Merriweather-bold.fntdata"/><Relationship Id="rId10" Type="http://schemas.openxmlformats.org/officeDocument/2006/relationships/slide" Target="slides/slide5.xml"/><Relationship Id="rId21" Type="http://schemas.openxmlformats.org/officeDocument/2006/relationships/font" Target="fonts/Merriweather-regular.fntdata"/><Relationship Id="rId13" Type="http://schemas.openxmlformats.org/officeDocument/2006/relationships/slide" Target="slides/slide8.xml"/><Relationship Id="rId24" Type="http://schemas.openxmlformats.org/officeDocument/2006/relationships/font" Target="fonts/Merriweather-boldItalic.fntdata"/><Relationship Id="rId12" Type="http://schemas.openxmlformats.org/officeDocument/2006/relationships/slide" Target="slides/slide7.xml"/><Relationship Id="rId23" Type="http://schemas.openxmlformats.org/officeDocument/2006/relationships/font" Target="fonts/Merriweather-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b8448ecc3d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b8448ecc3d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e7d08850f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e7d08850f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f25897cf6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f25897cf6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f259151e6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f259151e6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f259151e6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f259151e6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e716100f1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e716100f1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f259151e6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f259151e6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e716100f1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e716100f1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f259151e61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f259151e6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f259151e61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f259151e61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f259151e61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f259151e61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f259151e61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f259151e61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f259151e61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f259151e61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e71c7e1979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e71c7e1979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rot="-6597823">
            <a:off x="2359149" y="1686794"/>
            <a:ext cx="984989" cy="1012414"/>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3232977" y="424126"/>
            <a:ext cx="4501500" cy="4199700"/>
          </a:xfrm>
          <a:prstGeom prst="ellipse">
            <a:avLst/>
          </a:prstGeom>
          <a:solidFill>
            <a:srgbClr val="CC0000"/>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326400" y="3148550"/>
            <a:ext cx="1838700" cy="17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58" name="Google Shape;58;p13"/>
          <p:cNvSpPr/>
          <p:nvPr/>
        </p:nvSpPr>
        <p:spPr>
          <a:xfrm>
            <a:off x="6783750" y="81500"/>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txBox="1"/>
          <p:nvPr/>
        </p:nvSpPr>
        <p:spPr>
          <a:xfrm>
            <a:off x="3026600" y="2203025"/>
            <a:ext cx="5040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600">
                <a:solidFill>
                  <a:srgbClr val="FFFFFF"/>
                </a:solidFill>
              </a:rPr>
              <a:t>Types Of Variables </a:t>
            </a:r>
            <a:endParaRPr b="1" sz="1300">
              <a:solidFill>
                <a:srgbClr val="FFFFFF"/>
              </a:solidFill>
              <a:latin typeface="Merriweather"/>
              <a:ea typeface="Merriweather"/>
              <a:cs typeface="Merriweather"/>
              <a:sym typeface="Merriweather"/>
            </a:endParaRPr>
          </a:p>
        </p:txBody>
      </p:sp>
      <p:pic>
        <p:nvPicPr>
          <p:cNvPr id="60" name="Google Shape;60;p13"/>
          <p:cNvPicPr preferRelativeResize="0"/>
          <p:nvPr/>
        </p:nvPicPr>
        <p:blipFill rotWithShape="1">
          <a:blip r:embed="rId3">
            <a:alphaModFix/>
          </a:blip>
          <a:srcRect b="0" l="0" r="3716" t="0"/>
          <a:stretch/>
        </p:blipFill>
        <p:spPr>
          <a:xfrm rot="-1225023">
            <a:off x="2022730" y="1290924"/>
            <a:ext cx="1014165" cy="457577"/>
          </a:xfrm>
          <a:prstGeom prst="rect">
            <a:avLst/>
          </a:prstGeom>
          <a:noFill/>
          <a:ln>
            <a:noFill/>
          </a:ln>
        </p:spPr>
      </p:pic>
      <p:sp>
        <p:nvSpPr>
          <p:cNvPr id="61" name="Google Shape;61;p13"/>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62" name="Google Shape;62;p13"/>
          <p:cNvPicPr preferRelativeResize="0"/>
          <p:nvPr/>
        </p:nvPicPr>
        <p:blipFill>
          <a:blip r:embed="rId4">
            <a:alphaModFix/>
          </a:blip>
          <a:stretch>
            <a:fillRect/>
          </a:stretch>
        </p:blipFill>
        <p:spPr>
          <a:xfrm>
            <a:off x="-387900" y="3888306"/>
            <a:ext cx="1146750" cy="1173581"/>
          </a:xfrm>
          <a:prstGeom prst="rect">
            <a:avLst/>
          </a:prstGeom>
          <a:noFill/>
          <a:ln>
            <a:noFill/>
          </a:ln>
        </p:spPr>
      </p:pic>
      <p:sp>
        <p:nvSpPr>
          <p:cNvPr id="63" name="Google Shape;63;p13"/>
          <p:cNvSpPr txBox="1"/>
          <p:nvPr/>
        </p:nvSpPr>
        <p:spPr>
          <a:xfrm flipH="1" rot="-1876488">
            <a:off x="813001" y="30793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6000">
                <a:solidFill>
                  <a:srgbClr val="073763"/>
                </a:solidFill>
              </a:rPr>
              <a:t>!</a:t>
            </a:r>
            <a:endParaRPr sz="6000">
              <a:solidFill>
                <a:srgbClr val="073763"/>
              </a:solidFill>
            </a:endParaRPr>
          </a:p>
        </p:txBody>
      </p:sp>
      <p:sp>
        <p:nvSpPr>
          <p:cNvPr id="64" name="Google Shape;64;p13"/>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rot="-6598254">
            <a:off x="953316" y="2259598"/>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67" name="Google Shape;67;p13"/>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 name="Google Shape;68;p13"/>
          <p:cNvPicPr preferRelativeResize="0"/>
          <p:nvPr/>
        </p:nvPicPr>
        <p:blipFill rotWithShape="1">
          <a:blip r:embed="rId3">
            <a:alphaModFix/>
          </a:blip>
          <a:srcRect b="0" l="0" r="5829" t="0"/>
          <a:stretch/>
        </p:blipFill>
        <p:spPr>
          <a:xfrm rot="7906388">
            <a:off x="8247522" y="1494625"/>
            <a:ext cx="991906" cy="457575"/>
          </a:xfrm>
          <a:prstGeom prst="rect">
            <a:avLst/>
          </a:prstGeom>
          <a:noFill/>
          <a:ln>
            <a:noFill/>
          </a:ln>
        </p:spPr>
      </p:pic>
      <p:sp>
        <p:nvSpPr>
          <p:cNvPr id="69" name="Google Shape;69;p13"/>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 name="Google Shape;70;p13"/>
          <p:cNvPicPr preferRelativeResize="0"/>
          <p:nvPr/>
        </p:nvPicPr>
        <p:blipFill>
          <a:blip r:embed="rId5">
            <a:alphaModFix/>
          </a:blip>
          <a:stretch>
            <a:fillRect/>
          </a:stretch>
        </p:blipFill>
        <p:spPr>
          <a:xfrm rot="1302271">
            <a:off x="3742800" y="-210139"/>
            <a:ext cx="631400" cy="675475"/>
          </a:xfrm>
          <a:prstGeom prst="rect">
            <a:avLst/>
          </a:prstGeom>
          <a:noFill/>
          <a:ln>
            <a:noFill/>
          </a:ln>
        </p:spPr>
      </p:pic>
      <p:sp>
        <p:nvSpPr>
          <p:cNvPr id="71" name="Google Shape;71;p13"/>
          <p:cNvSpPr txBox="1"/>
          <p:nvPr/>
        </p:nvSpPr>
        <p:spPr>
          <a:xfrm rot="3886993">
            <a:off x="2569138" y="96516"/>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72" name="Google Shape;72;p13"/>
          <p:cNvPicPr preferRelativeResize="0"/>
          <p:nvPr/>
        </p:nvPicPr>
        <p:blipFill rotWithShape="1">
          <a:blip r:embed="rId6">
            <a:alphaModFix/>
          </a:blip>
          <a:srcRect b="8590" l="5197" r="4091" t="10971"/>
          <a:stretch/>
        </p:blipFill>
        <p:spPr>
          <a:xfrm>
            <a:off x="428075" y="395925"/>
            <a:ext cx="1580130" cy="1271400"/>
          </a:xfrm>
          <a:prstGeom prst="rect">
            <a:avLst/>
          </a:prstGeom>
          <a:noFill/>
          <a:ln>
            <a:noFill/>
          </a:ln>
        </p:spPr>
      </p:pic>
      <p:pic>
        <p:nvPicPr>
          <p:cNvPr id="73" name="Google Shape;73;p13"/>
          <p:cNvPicPr preferRelativeResize="0"/>
          <p:nvPr/>
        </p:nvPicPr>
        <p:blipFill rotWithShape="1">
          <a:blip r:embed="rId6">
            <a:alphaModFix/>
          </a:blip>
          <a:srcRect b="8590" l="5197" r="4091" t="10971"/>
          <a:stretch/>
        </p:blipFill>
        <p:spPr>
          <a:xfrm>
            <a:off x="4693900" y="4730244"/>
            <a:ext cx="759000" cy="610705"/>
          </a:xfrm>
          <a:prstGeom prst="rect">
            <a:avLst/>
          </a:prstGeom>
          <a:noFill/>
          <a:ln>
            <a:noFill/>
          </a:ln>
        </p:spPr>
      </p:pic>
      <p:pic>
        <p:nvPicPr>
          <p:cNvPr id="74" name="Google Shape;74;p13"/>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pic>
        <p:nvPicPr>
          <p:cNvPr id="75" name="Google Shape;75;p13"/>
          <p:cNvPicPr preferRelativeResize="0"/>
          <p:nvPr/>
        </p:nvPicPr>
        <p:blipFill>
          <a:blip r:embed="rId4">
            <a:alphaModFix/>
          </a:blip>
          <a:stretch>
            <a:fillRect/>
          </a:stretch>
        </p:blipFill>
        <p:spPr>
          <a:xfrm rot="3788461">
            <a:off x="6545966" y="4342656"/>
            <a:ext cx="830519" cy="849963"/>
          </a:xfrm>
          <a:prstGeom prst="rect">
            <a:avLst/>
          </a:prstGeom>
          <a:noFill/>
          <a:ln>
            <a:noFill/>
          </a:ln>
        </p:spPr>
      </p:pic>
      <p:pic>
        <p:nvPicPr>
          <p:cNvPr id="76" name="Google Shape;76;p13"/>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84" name="Google Shape;84;p14"/>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 name="Google Shape;85;p14"/>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86" name="Google Shape;86;p14"/>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87" name="Google Shape;87;p14"/>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88" name="Google Shape;88;p14"/>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89" name="Google Shape;89;p14"/>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92" name="Google Shape;92;p14"/>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 name="Google Shape;93;p14"/>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94" name="Google Shape;94;p14"/>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 name="Google Shape;95;p14"/>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96" name="Google Shape;96;p14"/>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97" name="Google Shape;97;p14"/>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98" name="Google Shape;98;p14"/>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99" name="Google Shape;99;p14"/>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00" name="Google Shape;100;p14"/>
          <p:cNvSpPr txBox="1"/>
          <p:nvPr/>
        </p:nvSpPr>
        <p:spPr>
          <a:xfrm>
            <a:off x="1292688" y="800050"/>
            <a:ext cx="52980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What are Variables   </a:t>
            </a:r>
            <a:endParaRPr sz="100">
              <a:solidFill>
                <a:srgbClr val="FFFFFF"/>
              </a:solidFill>
            </a:endParaRPr>
          </a:p>
        </p:txBody>
      </p:sp>
      <p:pic>
        <p:nvPicPr>
          <p:cNvPr id="101" name="Google Shape;101;p14"/>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02" name="Google Shape;102;p14"/>
          <p:cNvSpPr txBox="1"/>
          <p:nvPr/>
        </p:nvSpPr>
        <p:spPr>
          <a:xfrm>
            <a:off x="795488" y="1626438"/>
            <a:ext cx="7099200" cy="25527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A variable in research generally refers to a thing, place or phenomena that the researcher is trying to measure in a some way.</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other words, variables are any characteristics that can take a form of in a different manner depending on the phenomena of research under a specific area.</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However, there are other kinds of variables as well such as;  Quantitative Variables, Qualitative Variables and Confounding Variables. </a:t>
            </a:r>
            <a:endParaRPr sz="1700">
              <a:solidFill>
                <a:schemeClr val="dk1"/>
              </a:solidFill>
            </a:endParaRPr>
          </a:p>
        </p:txBody>
      </p:sp>
      <p:pic>
        <p:nvPicPr>
          <p:cNvPr id="103" name="Google Shape;103;p14"/>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11" name="Google Shape;111;p15"/>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 name="Google Shape;112;p15"/>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113" name="Google Shape;113;p15"/>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14" name="Google Shape;114;p15"/>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15" name="Google Shape;115;p15"/>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16" name="Google Shape;116;p15"/>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119" name="Google Shape;119;p15"/>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5"/>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121" name="Google Shape;121;p15"/>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 name="Google Shape;122;p15"/>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123" name="Google Shape;123;p15"/>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124" name="Google Shape;124;p15"/>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125" name="Google Shape;125;p15"/>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126" name="Google Shape;126;p15"/>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27" name="Google Shape;127;p15"/>
          <p:cNvSpPr txBox="1"/>
          <p:nvPr/>
        </p:nvSpPr>
        <p:spPr>
          <a:xfrm>
            <a:off x="1194863" y="1513650"/>
            <a:ext cx="5518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How Many Types Of Variables</a:t>
            </a:r>
            <a:endParaRPr sz="100">
              <a:solidFill>
                <a:srgbClr val="FFFFFF"/>
              </a:solidFill>
            </a:endParaRPr>
          </a:p>
        </p:txBody>
      </p:sp>
      <p:pic>
        <p:nvPicPr>
          <p:cNvPr id="128" name="Google Shape;128;p15"/>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29" name="Google Shape;129;p15"/>
          <p:cNvSpPr txBox="1"/>
          <p:nvPr/>
        </p:nvSpPr>
        <p:spPr>
          <a:xfrm>
            <a:off x="754950" y="2118300"/>
            <a:ext cx="7176000" cy="195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context of research methodology, there are six basic kinds of variables such as; dependent, independent, intervening, moderator, extraneous and controlled.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 variables are formed on the bases of research questions embedded in the study</a:t>
            </a:r>
            <a:endParaRPr sz="1700">
              <a:solidFill>
                <a:schemeClr val="dk1"/>
              </a:solidFill>
            </a:endParaRPr>
          </a:p>
        </p:txBody>
      </p:sp>
      <p:pic>
        <p:nvPicPr>
          <p:cNvPr id="130" name="Google Shape;130;p15"/>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6"/>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38" name="Google Shape;138;p16"/>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 name="Google Shape;139;p16"/>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140" name="Google Shape;140;p16"/>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41" name="Google Shape;141;p16"/>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42" name="Google Shape;142;p16"/>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43" name="Google Shape;143;p16"/>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146" name="Google Shape;146;p16"/>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16"/>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148" name="Google Shape;148;p16"/>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16"/>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150" name="Google Shape;150;p16"/>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151" name="Google Shape;151;p16"/>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152" name="Google Shape;152;p16"/>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153" name="Google Shape;153;p16"/>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54" name="Google Shape;154;p16"/>
          <p:cNvSpPr txBox="1"/>
          <p:nvPr/>
        </p:nvSpPr>
        <p:spPr>
          <a:xfrm>
            <a:off x="1226113" y="580600"/>
            <a:ext cx="518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Independent Variables</a:t>
            </a:r>
            <a:endParaRPr sz="100">
              <a:solidFill>
                <a:srgbClr val="FFFFFF"/>
              </a:solidFill>
            </a:endParaRPr>
          </a:p>
        </p:txBody>
      </p:sp>
      <p:pic>
        <p:nvPicPr>
          <p:cNvPr id="155" name="Google Shape;155;p16"/>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56" name="Google Shape;156;p16"/>
          <p:cNvSpPr txBox="1"/>
          <p:nvPr/>
        </p:nvSpPr>
        <p:spPr>
          <a:xfrm>
            <a:off x="807100" y="1525900"/>
            <a:ext cx="6820500" cy="28536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 independent variables are known as the value of that impacts the value of another variable is called as independent variables.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These variables are not impacted by the change in the value of any other variable, yet it affects the value of another pertaining variable.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addition, the impact of independent variable is relied upon another variable that is studied or measured at the time of conducting of research. </a:t>
            </a:r>
            <a:endParaRPr sz="1700">
              <a:solidFill>
                <a:schemeClr val="dk1"/>
              </a:solidFill>
            </a:endParaRPr>
          </a:p>
        </p:txBody>
      </p:sp>
      <p:pic>
        <p:nvPicPr>
          <p:cNvPr id="157" name="Google Shape;157;p16"/>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7"/>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65" name="Google Shape;165;p17"/>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6" name="Google Shape;166;p17"/>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167" name="Google Shape;167;p17"/>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68" name="Google Shape;168;p17"/>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69" name="Google Shape;169;p17"/>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70" name="Google Shape;170;p17"/>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173" name="Google Shape;173;p17"/>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17"/>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175" name="Google Shape;175;p17"/>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 name="Google Shape;176;p17"/>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177" name="Google Shape;177;p17"/>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178" name="Google Shape;178;p17"/>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179" name="Google Shape;179;p17"/>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180" name="Google Shape;180;p17"/>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181" name="Google Shape;181;p17"/>
          <p:cNvSpPr txBox="1"/>
          <p:nvPr/>
        </p:nvSpPr>
        <p:spPr>
          <a:xfrm>
            <a:off x="1226113" y="580600"/>
            <a:ext cx="518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Independent Variables</a:t>
            </a:r>
            <a:endParaRPr sz="100">
              <a:solidFill>
                <a:srgbClr val="FFFFFF"/>
              </a:solidFill>
            </a:endParaRPr>
          </a:p>
        </p:txBody>
      </p:sp>
      <p:pic>
        <p:nvPicPr>
          <p:cNvPr id="182" name="Google Shape;182;p17"/>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183" name="Google Shape;183;p17"/>
          <p:cNvSpPr txBox="1"/>
          <p:nvPr/>
        </p:nvSpPr>
        <p:spPr>
          <a:xfrm>
            <a:off x="807113" y="1772000"/>
            <a:ext cx="6820500" cy="16500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other words, independent variables are the input variables that causes a specific result.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It tends to be a stimulus that  impacts any response or a factor that can be changed ( for instance; in a experiment and/or other situations) to impact an outcome.  </a:t>
            </a:r>
            <a:endParaRPr sz="1700">
              <a:solidFill>
                <a:schemeClr val="dk1"/>
              </a:solidFill>
            </a:endParaRPr>
          </a:p>
        </p:txBody>
      </p:sp>
      <p:pic>
        <p:nvPicPr>
          <p:cNvPr id="184" name="Google Shape;184;p17"/>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8"/>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8"/>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p:nvPr/>
        </p:nvSpPr>
        <p:spPr>
          <a:xfrm>
            <a:off x="25047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192" name="Google Shape;192;p18"/>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3" name="Google Shape;193;p18"/>
          <p:cNvPicPr preferRelativeResize="0"/>
          <p:nvPr/>
        </p:nvPicPr>
        <p:blipFill rotWithShape="1">
          <a:blip r:embed="rId3">
            <a:alphaModFix/>
          </a:blip>
          <a:srcRect b="0" l="0" r="24282" t="0"/>
          <a:stretch/>
        </p:blipFill>
        <p:spPr>
          <a:xfrm flipH="1" rot="3540337">
            <a:off x="3451897" y="4603280"/>
            <a:ext cx="870083" cy="499192"/>
          </a:xfrm>
          <a:prstGeom prst="rect">
            <a:avLst/>
          </a:prstGeom>
          <a:noFill/>
          <a:ln>
            <a:noFill/>
          </a:ln>
        </p:spPr>
      </p:pic>
      <p:sp>
        <p:nvSpPr>
          <p:cNvPr id="194" name="Google Shape;194;p18"/>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195" name="Google Shape;195;p18"/>
          <p:cNvPicPr preferRelativeResize="0"/>
          <p:nvPr/>
        </p:nvPicPr>
        <p:blipFill>
          <a:blip r:embed="rId4">
            <a:alphaModFix/>
          </a:blip>
          <a:stretch>
            <a:fillRect/>
          </a:stretch>
        </p:blipFill>
        <p:spPr>
          <a:xfrm>
            <a:off x="-351250" y="3893569"/>
            <a:ext cx="1146750" cy="1173581"/>
          </a:xfrm>
          <a:prstGeom prst="rect">
            <a:avLst/>
          </a:prstGeom>
          <a:noFill/>
          <a:ln>
            <a:noFill/>
          </a:ln>
        </p:spPr>
      </p:pic>
      <p:sp>
        <p:nvSpPr>
          <p:cNvPr id="196" name="Google Shape;196;p18"/>
          <p:cNvSpPr txBox="1"/>
          <p:nvPr/>
        </p:nvSpPr>
        <p:spPr>
          <a:xfrm flipH="1" rot="-1876488">
            <a:off x="408001" y="297160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197" name="Google Shape;197;p18"/>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8"/>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8"/>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00" name="Google Shape;200;p18"/>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8"/>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202" name="Google Shape;202;p18"/>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3" name="Google Shape;203;p18"/>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04" name="Google Shape;204;p18"/>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05" name="Google Shape;205;p18"/>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06" name="Google Shape;206;p18"/>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07" name="Google Shape;207;p18"/>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08" name="Google Shape;208;p18"/>
          <p:cNvSpPr txBox="1"/>
          <p:nvPr/>
        </p:nvSpPr>
        <p:spPr>
          <a:xfrm>
            <a:off x="1226113" y="580600"/>
            <a:ext cx="51855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Independent Variables</a:t>
            </a:r>
            <a:endParaRPr sz="100">
              <a:solidFill>
                <a:srgbClr val="FFFFFF"/>
              </a:solidFill>
            </a:endParaRPr>
          </a:p>
        </p:txBody>
      </p:sp>
      <p:pic>
        <p:nvPicPr>
          <p:cNvPr id="209" name="Google Shape;209;p18"/>
          <p:cNvPicPr preferRelativeResize="0"/>
          <p:nvPr/>
        </p:nvPicPr>
        <p:blipFill>
          <a:blip r:embed="rId4">
            <a:alphaModFix/>
          </a:blip>
          <a:stretch>
            <a:fillRect/>
          </a:stretch>
        </p:blipFill>
        <p:spPr>
          <a:xfrm rot="2236205">
            <a:off x="6485575" y="4167794"/>
            <a:ext cx="936000" cy="957906"/>
          </a:xfrm>
          <a:prstGeom prst="rect">
            <a:avLst/>
          </a:prstGeom>
          <a:noFill/>
          <a:ln>
            <a:noFill/>
          </a:ln>
        </p:spPr>
      </p:pic>
      <p:sp>
        <p:nvSpPr>
          <p:cNvPr id="210" name="Google Shape;210;p18"/>
          <p:cNvSpPr txBox="1"/>
          <p:nvPr/>
        </p:nvSpPr>
        <p:spPr>
          <a:xfrm>
            <a:off x="807113" y="1772000"/>
            <a:ext cx="6820500" cy="16500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For instance,  in a research carried out based on a topic such as Quality of instruction and academic performance of students in Southern Nigeria, here the independent variable is “Quality of instruction”, while the dependent variable is “Acedemic performance of students in universities in Southern Nigeria”. </a:t>
            </a:r>
            <a:endParaRPr sz="1700">
              <a:solidFill>
                <a:schemeClr val="dk1"/>
              </a:solidFill>
            </a:endParaRPr>
          </a:p>
        </p:txBody>
      </p:sp>
      <p:pic>
        <p:nvPicPr>
          <p:cNvPr id="211" name="Google Shape;211;p18"/>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9"/>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9"/>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
          <p:cNvSpPr/>
          <p:nvPr/>
        </p:nvSpPr>
        <p:spPr>
          <a:xfrm>
            <a:off x="2590350" y="4814375"/>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219" name="Google Shape;219;p19"/>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0" name="Google Shape;220;p19"/>
          <p:cNvPicPr preferRelativeResize="0"/>
          <p:nvPr/>
        </p:nvPicPr>
        <p:blipFill rotWithShape="1">
          <a:blip r:embed="rId3">
            <a:alphaModFix/>
          </a:blip>
          <a:srcRect b="0" l="0" r="24282" t="0"/>
          <a:stretch/>
        </p:blipFill>
        <p:spPr>
          <a:xfrm flipH="1" rot="2700031">
            <a:off x="3368197" y="4564955"/>
            <a:ext cx="870083" cy="499192"/>
          </a:xfrm>
          <a:prstGeom prst="rect">
            <a:avLst/>
          </a:prstGeom>
          <a:noFill/>
          <a:ln>
            <a:noFill/>
          </a:ln>
        </p:spPr>
      </p:pic>
      <p:sp>
        <p:nvSpPr>
          <p:cNvPr id="221" name="Google Shape;221;p19"/>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222" name="Google Shape;222;p19"/>
          <p:cNvPicPr preferRelativeResize="0"/>
          <p:nvPr/>
        </p:nvPicPr>
        <p:blipFill>
          <a:blip r:embed="rId4">
            <a:alphaModFix/>
          </a:blip>
          <a:stretch>
            <a:fillRect/>
          </a:stretch>
        </p:blipFill>
        <p:spPr>
          <a:xfrm>
            <a:off x="-268425" y="3999169"/>
            <a:ext cx="1146750" cy="1173581"/>
          </a:xfrm>
          <a:prstGeom prst="rect">
            <a:avLst/>
          </a:prstGeom>
          <a:noFill/>
          <a:ln>
            <a:noFill/>
          </a:ln>
        </p:spPr>
      </p:pic>
      <p:sp>
        <p:nvSpPr>
          <p:cNvPr id="223" name="Google Shape;223;p19"/>
          <p:cNvSpPr txBox="1"/>
          <p:nvPr/>
        </p:nvSpPr>
        <p:spPr>
          <a:xfrm flipH="1" rot="-1876488">
            <a:off x="-5237" y="26990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224" name="Google Shape;224;p19"/>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9"/>
          <p:cNvSpPr/>
          <p:nvPr/>
        </p:nvSpPr>
        <p:spPr>
          <a:xfrm rot="-6598254">
            <a:off x="-56384" y="1179336"/>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9"/>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27" name="Google Shape;227;p19"/>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8" name="Google Shape;228;p19"/>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229" name="Google Shape;229;p19"/>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19"/>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31" name="Google Shape;231;p19"/>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32" name="Google Shape;232;p19"/>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33" name="Google Shape;233;p19"/>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34" name="Google Shape;234;p19"/>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35" name="Google Shape;235;p19"/>
          <p:cNvSpPr txBox="1"/>
          <p:nvPr/>
        </p:nvSpPr>
        <p:spPr>
          <a:xfrm>
            <a:off x="1190537" y="1097838"/>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Dependent Variables</a:t>
            </a:r>
            <a:endParaRPr sz="100">
              <a:solidFill>
                <a:srgbClr val="FFFFFF"/>
              </a:solidFill>
            </a:endParaRPr>
          </a:p>
        </p:txBody>
      </p:sp>
      <p:sp>
        <p:nvSpPr>
          <p:cNvPr id="236" name="Google Shape;236;p19"/>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9"/>
          <p:cNvSpPr/>
          <p:nvPr/>
        </p:nvSpPr>
        <p:spPr>
          <a:xfrm rot="-6596854">
            <a:off x="9983683" y="3055151"/>
            <a:ext cx="826591" cy="827847"/>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8" name="Google Shape;238;p19"/>
          <p:cNvPicPr preferRelativeResize="0"/>
          <p:nvPr/>
        </p:nvPicPr>
        <p:blipFill>
          <a:blip r:embed="rId4">
            <a:alphaModFix/>
          </a:blip>
          <a:stretch>
            <a:fillRect/>
          </a:stretch>
        </p:blipFill>
        <p:spPr>
          <a:xfrm rot="2236205">
            <a:off x="6608800" y="4447344"/>
            <a:ext cx="936000" cy="957906"/>
          </a:xfrm>
          <a:prstGeom prst="rect">
            <a:avLst/>
          </a:prstGeom>
          <a:noFill/>
          <a:ln>
            <a:noFill/>
          </a:ln>
        </p:spPr>
      </p:pic>
      <p:sp>
        <p:nvSpPr>
          <p:cNvPr id="239" name="Google Shape;239;p19"/>
          <p:cNvSpPr txBox="1"/>
          <p:nvPr/>
        </p:nvSpPr>
        <p:spPr>
          <a:xfrm>
            <a:off x="705875" y="2189563"/>
            <a:ext cx="6903000" cy="13491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 dependent variable is known as the value of which can be modified because of the change in the value of another variable.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Dependent variable is known to be the outcome variable that is caused in part or in total by the antecedent or input variable.  </a:t>
            </a:r>
            <a:endParaRPr sz="1700">
              <a:solidFill>
                <a:schemeClr val="dk1"/>
              </a:solidFill>
            </a:endParaRPr>
          </a:p>
        </p:txBody>
      </p:sp>
      <p:pic>
        <p:nvPicPr>
          <p:cNvPr id="240" name="Google Shape;240;p19"/>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0"/>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0"/>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0"/>
          <p:cNvSpPr/>
          <p:nvPr/>
        </p:nvSpPr>
        <p:spPr>
          <a:xfrm>
            <a:off x="2590350" y="4814375"/>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248" name="Google Shape;248;p20"/>
          <p:cNvSpPr/>
          <p:nvPr/>
        </p:nvSpPr>
        <p:spPr>
          <a:xfrm>
            <a:off x="6848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9" name="Google Shape;249;p20"/>
          <p:cNvPicPr preferRelativeResize="0"/>
          <p:nvPr/>
        </p:nvPicPr>
        <p:blipFill rotWithShape="1">
          <a:blip r:embed="rId3">
            <a:alphaModFix/>
          </a:blip>
          <a:srcRect b="0" l="0" r="24282" t="0"/>
          <a:stretch/>
        </p:blipFill>
        <p:spPr>
          <a:xfrm flipH="1" rot="2700031">
            <a:off x="3368197" y="4564955"/>
            <a:ext cx="870083" cy="499192"/>
          </a:xfrm>
          <a:prstGeom prst="rect">
            <a:avLst/>
          </a:prstGeom>
          <a:noFill/>
          <a:ln>
            <a:noFill/>
          </a:ln>
        </p:spPr>
      </p:pic>
      <p:sp>
        <p:nvSpPr>
          <p:cNvPr id="250" name="Google Shape;250;p20"/>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251" name="Google Shape;251;p20"/>
          <p:cNvPicPr preferRelativeResize="0"/>
          <p:nvPr/>
        </p:nvPicPr>
        <p:blipFill>
          <a:blip r:embed="rId4">
            <a:alphaModFix/>
          </a:blip>
          <a:stretch>
            <a:fillRect/>
          </a:stretch>
        </p:blipFill>
        <p:spPr>
          <a:xfrm>
            <a:off x="-268425" y="3999169"/>
            <a:ext cx="1146750" cy="1173581"/>
          </a:xfrm>
          <a:prstGeom prst="rect">
            <a:avLst/>
          </a:prstGeom>
          <a:noFill/>
          <a:ln>
            <a:noFill/>
          </a:ln>
        </p:spPr>
      </p:pic>
      <p:sp>
        <p:nvSpPr>
          <p:cNvPr id="252" name="Google Shape;252;p20"/>
          <p:cNvSpPr txBox="1"/>
          <p:nvPr/>
        </p:nvSpPr>
        <p:spPr>
          <a:xfrm flipH="1" rot="-1876488">
            <a:off x="-5237" y="26990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253" name="Google Shape;253;p20"/>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0"/>
          <p:cNvSpPr/>
          <p:nvPr/>
        </p:nvSpPr>
        <p:spPr>
          <a:xfrm rot="-6598254">
            <a:off x="-56384" y="1179336"/>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0"/>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56" name="Google Shape;256;p20"/>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20"/>
          <p:cNvPicPr preferRelativeResize="0"/>
          <p:nvPr/>
        </p:nvPicPr>
        <p:blipFill rotWithShape="1">
          <a:blip r:embed="rId3">
            <a:alphaModFix/>
          </a:blip>
          <a:srcRect b="0" l="0" r="5829" t="0"/>
          <a:stretch/>
        </p:blipFill>
        <p:spPr>
          <a:xfrm rot="7906388">
            <a:off x="8240897" y="1225600"/>
            <a:ext cx="991906" cy="457575"/>
          </a:xfrm>
          <a:prstGeom prst="rect">
            <a:avLst/>
          </a:prstGeom>
          <a:noFill/>
          <a:ln>
            <a:noFill/>
          </a:ln>
        </p:spPr>
      </p:pic>
      <p:sp>
        <p:nvSpPr>
          <p:cNvPr id="258" name="Google Shape;258;p20"/>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9" name="Google Shape;259;p20"/>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60" name="Google Shape;260;p20"/>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61" name="Google Shape;261;p20"/>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62" name="Google Shape;262;p20"/>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63" name="Google Shape;263;p20"/>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64" name="Google Shape;264;p20"/>
          <p:cNvSpPr txBox="1"/>
          <p:nvPr/>
        </p:nvSpPr>
        <p:spPr>
          <a:xfrm>
            <a:off x="1190550" y="1013713"/>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Dependent Variables</a:t>
            </a:r>
            <a:endParaRPr sz="100">
              <a:solidFill>
                <a:srgbClr val="FFFFFF"/>
              </a:solidFill>
            </a:endParaRPr>
          </a:p>
        </p:txBody>
      </p:sp>
      <p:sp>
        <p:nvSpPr>
          <p:cNvPr id="265" name="Google Shape;265;p20"/>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0"/>
          <p:cNvSpPr/>
          <p:nvPr/>
        </p:nvSpPr>
        <p:spPr>
          <a:xfrm rot="-6596854">
            <a:off x="9983683" y="3055151"/>
            <a:ext cx="826591" cy="827847"/>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7" name="Google Shape;267;p20"/>
          <p:cNvPicPr preferRelativeResize="0"/>
          <p:nvPr/>
        </p:nvPicPr>
        <p:blipFill>
          <a:blip r:embed="rId4">
            <a:alphaModFix/>
          </a:blip>
          <a:stretch>
            <a:fillRect/>
          </a:stretch>
        </p:blipFill>
        <p:spPr>
          <a:xfrm rot="2236205">
            <a:off x="6608800" y="4447344"/>
            <a:ext cx="936000" cy="957906"/>
          </a:xfrm>
          <a:prstGeom prst="rect">
            <a:avLst/>
          </a:prstGeom>
          <a:noFill/>
          <a:ln>
            <a:noFill/>
          </a:ln>
        </p:spPr>
      </p:pic>
      <p:sp>
        <p:nvSpPr>
          <p:cNvPr id="268" name="Google Shape;268;p20"/>
          <p:cNvSpPr txBox="1"/>
          <p:nvPr/>
        </p:nvSpPr>
        <p:spPr>
          <a:xfrm>
            <a:off x="579763" y="1861775"/>
            <a:ext cx="6903000" cy="22518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a simple words, such kind of characteristic is associated being named as dependent variable under which dissimilar values can be gathered when there is change under independent variables.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For instance, in a research that is placed at how tutoring influences test scores, here the dependent variable will be number of participants, test scores since that is which is going to be measured.</a:t>
            </a:r>
            <a:r>
              <a:rPr lang="en-GB" sz="1700">
                <a:solidFill>
                  <a:schemeClr val="dk1"/>
                </a:solidFill>
              </a:rPr>
              <a:t> </a:t>
            </a:r>
            <a:endParaRPr sz="1700">
              <a:solidFill>
                <a:schemeClr val="dk1"/>
              </a:solidFill>
            </a:endParaRPr>
          </a:p>
        </p:txBody>
      </p:sp>
      <p:pic>
        <p:nvPicPr>
          <p:cNvPr id="269" name="Google Shape;269;p20"/>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1"/>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1"/>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1"/>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277" name="Google Shape;277;p21"/>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21"/>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279" name="Google Shape;279;p21"/>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280" name="Google Shape;280;p21"/>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281" name="Google Shape;281;p21"/>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282" name="Google Shape;282;p21"/>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1"/>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1"/>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285" name="Google Shape;285;p21"/>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1"/>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287" name="Google Shape;287;p21"/>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8" name="Google Shape;288;p21"/>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289" name="Google Shape;289;p21"/>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290" name="Google Shape;290;p21"/>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291" name="Google Shape;291;p21"/>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292" name="Google Shape;292;p21"/>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293" name="Google Shape;293;p21"/>
          <p:cNvSpPr txBox="1"/>
          <p:nvPr/>
        </p:nvSpPr>
        <p:spPr>
          <a:xfrm>
            <a:off x="712350" y="1544225"/>
            <a:ext cx="7162500" cy="28536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 intervening variables tend to act like a link in between the independent and dependent variables and they account for a casual relationship pertaining among them.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addition, intervening relationship may not be directly controlled or measured, it has a strong and direct impact upon the result of the research.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Moreover, intervening relationship is also called as a mediating variable which explains the relationship held in between dependent variables and independent variables. </a:t>
            </a:r>
            <a:endParaRPr sz="1700">
              <a:solidFill>
                <a:schemeClr val="dk1"/>
              </a:solidFill>
            </a:endParaRPr>
          </a:p>
        </p:txBody>
      </p:sp>
      <p:sp>
        <p:nvSpPr>
          <p:cNvPr id="294" name="Google Shape;294;p21"/>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5" name="Google Shape;295;p21"/>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296" name="Google Shape;296;p21"/>
          <p:cNvSpPr txBox="1"/>
          <p:nvPr/>
        </p:nvSpPr>
        <p:spPr>
          <a:xfrm>
            <a:off x="1251462" y="664550"/>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Intervening Variables</a:t>
            </a:r>
            <a:endParaRPr sz="100">
              <a:solidFill>
                <a:srgbClr val="FFFFFF"/>
              </a:solidFill>
            </a:endParaRPr>
          </a:p>
        </p:txBody>
      </p:sp>
      <p:pic>
        <p:nvPicPr>
          <p:cNvPr id="297" name="Google Shape;297;p21"/>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298" name="Google Shape;298;p21"/>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22"/>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2"/>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2"/>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06" name="Google Shape;306;p22"/>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7" name="Google Shape;307;p22"/>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08" name="Google Shape;308;p22"/>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09" name="Google Shape;309;p22"/>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10" name="Google Shape;310;p22"/>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11" name="Google Shape;311;p22"/>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2"/>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2"/>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314" name="Google Shape;314;p22"/>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5" name="Google Shape;315;p22"/>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316" name="Google Shape;316;p22"/>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7" name="Google Shape;317;p22"/>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318" name="Google Shape;318;p22"/>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319" name="Google Shape;319;p22"/>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320" name="Google Shape;320;p22"/>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321" name="Google Shape;321;p22"/>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322" name="Google Shape;322;p22"/>
          <p:cNvSpPr txBox="1"/>
          <p:nvPr/>
        </p:nvSpPr>
        <p:spPr>
          <a:xfrm>
            <a:off x="768450" y="2054038"/>
            <a:ext cx="7162500" cy="16500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For instance, in a study that focuses upon the association among staff productivity and management practices may have an intervening variable such as job satisfaction. As it can be argued that good management practices may lead to employees job satisfaction that may lead to have impact over job productivity</a:t>
            </a:r>
            <a:endParaRPr sz="1700">
              <a:solidFill>
                <a:schemeClr val="dk1"/>
              </a:solidFill>
            </a:endParaRPr>
          </a:p>
        </p:txBody>
      </p:sp>
      <p:sp>
        <p:nvSpPr>
          <p:cNvPr id="323" name="Google Shape;323;p22"/>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4" name="Google Shape;324;p22"/>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325" name="Google Shape;325;p22"/>
          <p:cNvSpPr txBox="1"/>
          <p:nvPr/>
        </p:nvSpPr>
        <p:spPr>
          <a:xfrm>
            <a:off x="1251462" y="664550"/>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Intervening Variables</a:t>
            </a:r>
            <a:endParaRPr sz="100">
              <a:solidFill>
                <a:srgbClr val="FFFFFF"/>
              </a:solidFill>
            </a:endParaRPr>
          </a:p>
        </p:txBody>
      </p:sp>
      <p:pic>
        <p:nvPicPr>
          <p:cNvPr id="326" name="Google Shape;326;p22"/>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327" name="Google Shape;327;p22"/>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3"/>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3"/>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3"/>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35" name="Google Shape;335;p23"/>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6" name="Google Shape;336;p23"/>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37" name="Google Shape;337;p23"/>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38" name="Google Shape;338;p23"/>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39" name="Google Shape;339;p23"/>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40" name="Google Shape;340;p23"/>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3"/>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3"/>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343" name="Google Shape;343;p23"/>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4" name="Google Shape;344;p23"/>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345" name="Google Shape;345;p23"/>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6" name="Google Shape;346;p23"/>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347" name="Google Shape;347;p23"/>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348" name="Google Shape;348;p23"/>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349" name="Google Shape;349;p23"/>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350" name="Google Shape;350;p23"/>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351" name="Google Shape;351;p23"/>
          <p:cNvSpPr txBox="1"/>
          <p:nvPr/>
        </p:nvSpPr>
        <p:spPr>
          <a:xfrm>
            <a:off x="678300" y="1960113"/>
            <a:ext cx="7162500" cy="19509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These variables are such variables that tends to have a conditional impact that is strong enough to change the original relationship held in between independent variable and dependent variable.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As the name of this variable implies it tends to moderate the strength of the association or strength of the relationship situated in between independent and dependent variable</a:t>
            </a:r>
            <a:endParaRPr sz="1700">
              <a:solidFill>
                <a:schemeClr val="dk1"/>
              </a:solidFill>
            </a:endParaRPr>
          </a:p>
        </p:txBody>
      </p:sp>
      <p:sp>
        <p:nvSpPr>
          <p:cNvPr id="352" name="Google Shape;352;p23"/>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3" name="Google Shape;353;p23"/>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354" name="Google Shape;354;p23"/>
          <p:cNvSpPr txBox="1"/>
          <p:nvPr/>
        </p:nvSpPr>
        <p:spPr>
          <a:xfrm>
            <a:off x="1160412" y="735450"/>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Moderating Variables</a:t>
            </a:r>
            <a:endParaRPr sz="100">
              <a:solidFill>
                <a:srgbClr val="FFFFFF"/>
              </a:solidFill>
            </a:endParaRPr>
          </a:p>
        </p:txBody>
      </p:sp>
      <p:pic>
        <p:nvPicPr>
          <p:cNvPr id="355" name="Google Shape;355;p23"/>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356" name="Google Shape;356;p23"/>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4"/>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4"/>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4"/>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64" name="Google Shape;364;p24"/>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5" name="Google Shape;365;p24"/>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66" name="Google Shape;366;p24"/>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67" name="Google Shape;367;p24"/>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68" name="Google Shape;368;p24"/>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69" name="Google Shape;369;p24"/>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4"/>
          <p:cNvSpPr/>
          <p:nvPr/>
        </p:nvSpPr>
        <p:spPr>
          <a:xfrm rot="-6598254">
            <a:off x="356866" y="1585673"/>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4"/>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372" name="Google Shape;372;p24"/>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3" name="Google Shape;373;p24"/>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374" name="Google Shape;374;p24"/>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5" name="Google Shape;375;p24"/>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376" name="Google Shape;376;p24"/>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377" name="Google Shape;377;p24"/>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378" name="Google Shape;378;p24"/>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379" name="Google Shape;379;p24"/>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380" name="Google Shape;380;p24"/>
          <p:cNvSpPr txBox="1"/>
          <p:nvPr/>
        </p:nvSpPr>
        <p:spPr>
          <a:xfrm>
            <a:off x="678300" y="1960113"/>
            <a:ext cx="7162500" cy="19509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addition, it impacts the strength or direct relationship held among the dependent and independent variables.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For instance, research is carried on for the influence of quality of instructions upon academic performance of the students, this research may have a moderating variable such as interest of students. </a:t>
            </a:r>
            <a:endParaRPr sz="1700">
              <a:solidFill>
                <a:schemeClr val="dk1"/>
              </a:solidFill>
            </a:endParaRPr>
          </a:p>
        </p:txBody>
      </p:sp>
      <p:sp>
        <p:nvSpPr>
          <p:cNvPr id="381" name="Google Shape;381;p24"/>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2" name="Google Shape;382;p24"/>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383" name="Google Shape;383;p24"/>
          <p:cNvSpPr txBox="1"/>
          <p:nvPr/>
        </p:nvSpPr>
        <p:spPr>
          <a:xfrm>
            <a:off x="1160412" y="735450"/>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Moderating Variables</a:t>
            </a:r>
            <a:endParaRPr sz="100">
              <a:solidFill>
                <a:srgbClr val="FFFFFF"/>
              </a:solidFill>
            </a:endParaRPr>
          </a:p>
        </p:txBody>
      </p:sp>
      <p:pic>
        <p:nvPicPr>
          <p:cNvPr id="384" name="Google Shape;384;p24"/>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385" name="Google Shape;385;p24"/>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5"/>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5"/>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5"/>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393" name="Google Shape;393;p25"/>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25"/>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395" name="Google Shape;395;p25"/>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396" name="Google Shape;396;p25"/>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397" name="Google Shape;397;p25"/>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398" name="Google Shape;398;p25"/>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5"/>
          <p:cNvSpPr/>
          <p:nvPr/>
        </p:nvSpPr>
        <p:spPr>
          <a:xfrm rot="-6598254">
            <a:off x="61566" y="1389948"/>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5"/>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401" name="Google Shape;401;p25"/>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2" name="Google Shape;402;p25"/>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403" name="Google Shape;403;p25"/>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4" name="Google Shape;404;p25"/>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405" name="Google Shape;405;p25"/>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406" name="Google Shape;406;p25"/>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407" name="Google Shape;407;p25"/>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408" name="Google Shape;408;p25"/>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409" name="Google Shape;409;p25"/>
          <p:cNvSpPr txBox="1"/>
          <p:nvPr/>
        </p:nvSpPr>
        <p:spPr>
          <a:xfrm>
            <a:off x="620325" y="1544213"/>
            <a:ext cx="7362900" cy="28536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This variable in research is either excluded or assumed form the investigation of research, but is has to be managed due to it interfering with the association placed upon dependent and independent variables.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However it has to be considered that extraneous variables are placed in practicable research. </a:t>
            </a:r>
            <a:endParaRPr sz="1700">
              <a:solidFill>
                <a:schemeClr val="dk1"/>
              </a:solidFill>
            </a:endParaRPr>
          </a:p>
          <a:p>
            <a:pPr indent="-336550" lvl="0" marL="457200" rtl="0" algn="l">
              <a:lnSpc>
                <a:spcPct val="115000"/>
              </a:lnSpc>
              <a:spcBef>
                <a:spcPts val="0"/>
              </a:spcBef>
              <a:spcAft>
                <a:spcPts val="0"/>
              </a:spcAft>
              <a:buClr>
                <a:schemeClr val="dk1"/>
              </a:buClr>
              <a:buSzPts val="1700"/>
              <a:buChar char="❖"/>
            </a:pPr>
            <a:r>
              <a:rPr lang="en-GB" sz="1700">
                <a:solidFill>
                  <a:schemeClr val="dk1"/>
                </a:solidFill>
              </a:rPr>
              <a:t>In addition, the extraneous variables are such variables which could impact the research outcomes, still they have not been appropriately considered in the research.</a:t>
            </a:r>
            <a:r>
              <a:rPr lang="en-GB" sz="1700">
                <a:solidFill>
                  <a:schemeClr val="dk1"/>
                </a:solidFill>
              </a:rPr>
              <a:t> </a:t>
            </a:r>
            <a:endParaRPr sz="1700">
              <a:solidFill>
                <a:schemeClr val="dk1"/>
              </a:solidFill>
            </a:endParaRPr>
          </a:p>
        </p:txBody>
      </p:sp>
      <p:sp>
        <p:nvSpPr>
          <p:cNvPr id="410" name="Google Shape;410;p25"/>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1" name="Google Shape;411;p25"/>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412" name="Google Shape;412;p25"/>
          <p:cNvSpPr txBox="1"/>
          <p:nvPr/>
        </p:nvSpPr>
        <p:spPr>
          <a:xfrm>
            <a:off x="1160412" y="735450"/>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Extraneous Variables</a:t>
            </a:r>
            <a:endParaRPr sz="100">
              <a:solidFill>
                <a:srgbClr val="FFFFFF"/>
              </a:solidFill>
            </a:endParaRPr>
          </a:p>
        </p:txBody>
      </p:sp>
      <p:pic>
        <p:nvPicPr>
          <p:cNvPr id="413" name="Google Shape;413;p25"/>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414" name="Google Shape;414;p25"/>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26"/>
          <p:cNvSpPr/>
          <p:nvPr/>
        </p:nvSpPr>
        <p:spPr>
          <a:xfrm rot="-6596014">
            <a:off x="-1794404" y="2134400"/>
            <a:ext cx="1037455" cy="1037455"/>
          </a:xfrm>
          <a:prstGeom prst="ellipse">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6"/>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6"/>
          <p:cNvSpPr/>
          <p:nvPr/>
        </p:nvSpPr>
        <p:spPr>
          <a:xfrm>
            <a:off x="2590350" y="4575400"/>
            <a:ext cx="1146900" cy="11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422" name="Google Shape;422;p26"/>
          <p:cNvSpPr/>
          <p:nvPr/>
        </p:nvSpPr>
        <p:spPr>
          <a:xfrm>
            <a:off x="6467050" y="-306825"/>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26"/>
          <p:cNvPicPr preferRelativeResize="0"/>
          <p:nvPr/>
        </p:nvPicPr>
        <p:blipFill rotWithShape="1">
          <a:blip r:embed="rId3">
            <a:alphaModFix/>
          </a:blip>
          <a:srcRect b="0" l="0" r="24282" t="0"/>
          <a:stretch/>
        </p:blipFill>
        <p:spPr>
          <a:xfrm flipH="1" rot="3133154">
            <a:off x="3429122" y="4397155"/>
            <a:ext cx="870083" cy="499191"/>
          </a:xfrm>
          <a:prstGeom prst="rect">
            <a:avLst/>
          </a:prstGeom>
          <a:noFill/>
          <a:ln>
            <a:noFill/>
          </a:ln>
        </p:spPr>
      </p:pic>
      <p:sp>
        <p:nvSpPr>
          <p:cNvPr id="424" name="Google Shape;424;p26"/>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425" name="Google Shape;425;p26"/>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426" name="Google Shape;426;p26"/>
          <p:cNvSpPr txBox="1"/>
          <p:nvPr/>
        </p:nvSpPr>
        <p:spPr>
          <a:xfrm flipH="1" rot="-1876488">
            <a:off x="679126" y="3449555"/>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073763"/>
                </a:solidFill>
              </a:rPr>
              <a:t>!</a:t>
            </a:r>
            <a:endParaRPr sz="6000">
              <a:solidFill>
                <a:srgbClr val="073763"/>
              </a:solidFill>
            </a:endParaRPr>
          </a:p>
        </p:txBody>
      </p:sp>
      <p:sp>
        <p:nvSpPr>
          <p:cNvPr id="427" name="Google Shape;427;p26"/>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6"/>
          <p:cNvSpPr/>
          <p:nvPr/>
        </p:nvSpPr>
        <p:spPr>
          <a:xfrm rot="-6598254">
            <a:off x="61566" y="1389948"/>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6"/>
          <p:cNvSpPr txBox="1"/>
          <p:nvPr/>
        </p:nvSpPr>
        <p:spPr>
          <a:xfrm rot="994192">
            <a:off x="8119919" y="337285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430" name="Google Shape;430;p26"/>
          <p:cNvSpPr/>
          <p:nvPr/>
        </p:nvSpPr>
        <p:spPr>
          <a:xfrm rot="-6598088">
            <a:off x="8801698" y="1894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1" name="Google Shape;431;p26"/>
          <p:cNvPicPr preferRelativeResize="0"/>
          <p:nvPr/>
        </p:nvPicPr>
        <p:blipFill rotWithShape="1">
          <a:blip r:embed="rId3">
            <a:alphaModFix/>
          </a:blip>
          <a:srcRect b="0" l="0" r="5829" t="0"/>
          <a:stretch/>
        </p:blipFill>
        <p:spPr>
          <a:xfrm rot="6622432">
            <a:off x="8088497" y="920800"/>
            <a:ext cx="991906" cy="457575"/>
          </a:xfrm>
          <a:prstGeom prst="rect">
            <a:avLst/>
          </a:prstGeom>
          <a:noFill/>
          <a:ln>
            <a:noFill/>
          </a:ln>
        </p:spPr>
      </p:pic>
      <p:sp>
        <p:nvSpPr>
          <p:cNvPr id="432" name="Google Shape;432;p26"/>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3" name="Google Shape;433;p26"/>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434" name="Google Shape;434;p26"/>
          <p:cNvSpPr txBox="1"/>
          <p:nvPr/>
        </p:nvSpPr>
        <p:spPr>
          <a:xfrm rot="3886993">
            <a:off x="2317913" y="-459"/>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435" name="Google Shape;435;p26"/>
          <p:cNvPicPr preferRelativeResize="0"/>
          <p:nvPr/>
        </p:nvPicPr>
        <p:blipFill rotWithShape="1">
          <a:blip r:embed="rId6">
            <a:alphaModFix/>
          </a:blip>
          <a:srcRect b="8590" l="5197" r="4091" t="10971"/>
          <a:stretch/>
        </p:blipFill>
        <p:spPr>
          <a:xfrm>
            <a:off x="295300" y="189275"/>
            <a:ext cx="1146750" cy="922706"/>
          </a:xfrm>
          <a:prstGeom prst="rect">
            <a:avLst/>
          </a:prstGeom>
          <a:noFill/>
          <a:ln>
            <a:noFill/>
          </a:ln>
        </p:spPr>
      </p:pic>
      <p:pic>
        <p:nvPicPr>
          <p:cNvPr id="436" name="Google Shape;436;p26"/>
          <p:cNvPicPr preferRelativeResize="0"/>
          <p:nvPr/>
        </p:nvPicPr>
        <p:blipFill rotWithShape="1">
          <a:blip r:embed="rId6">
            <a:alphaModFix/>
          </a:blip>
          <a:srcRect b="8590" l="5197" r="4091" t="10971"/>
          <a:stretch/>
        </p:blipFill>
        <p:spPr>
          <a:xfrm>
            <a:off x="5532100" y="4730244"/>
            <a:ext cx="759000" cy="610705"/>
          </a:xfrm>
          <a:prstGeom prst="rect">
            <a:avLst/>
          </a:prstGeom>
          <a:noFill/>
          <a:ln>
            <a:noFill/>
          </a:ln>
        </p:spPr>
      </p:pic>
      <p:pic>
        <p:nvPicPr>
          <p:cNvPr id="437" name="Google Shape;437;p26"/>
          <p:cNvPicPr preferRelativeResize="0"/>
          <p:nvPr/>
        </p:nvPicPr>
        <p:blipFill rotWithShape="1">
          <a:blip r:embed="rId7">
            <a:alphaModFix/>
          </a:blip>
          <a:srcRect b="0" l="0" r="1671" t="10080"/>
          <a:stretch/>
        </p:blipFill>
        <p:spPr>
          <a:xfrm>
            <a:off x="7930938" y="2536513"/>
            <a:ext cx="899700" cy="675569"/>
          </a:xfrm>
          <a:prstGeom prst="rect">
            <a:avLst/>
          </a:prstGeom>
          <a:noFill/>
          <a:ln>
            <a:noFill/>
          </a:ln>
        </p:spPr>
      </p:pic>
      <p:sp>
        <p:nvSpPr>
          <p:cNvPr id="438" name="Google Shape;438;p26"/>
          <p:cNvSpPr txBox="1"/>
          <p:nvPr/>
        </p:nvSpPr>
        <p:spPr>
          <a:xfrm>
            <a:off x="503775" y="2025575"/>
            <a:ext cx="7362900" cy="7473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chemeClr val="dk1"/>
              </a:buClr>
              <a:buSzPts val="1700"/>
              <a:buChar char="❖"/>
            </a:pPr>
            <a:r>
              <a:rPr lang="en-GB" sz="1700">
                <a:solidFill>
                  <a:schemeClr val="dk1"/>
                </a:solidFill>
              </a:rPr>
              <a:t>These variables in the research are the extra variables which may not be considered by the author of the study when conducting a research</a:t>
            </a:r>
            <a:endParaRPr sz="1700">
              <a:solidFill>
                <a:schemeClr val="dk1"/>
              </a:solidFill>
            </a:endParaRPr>
          </a:p>
        </p:txBody>
      </p:sp>
      <p:sp>
        <p:nvSpPr>
          <p:cNvPr id="439" name="Google Shape;439;p26"/>
          <p:cNvSpPr/>
          <p:nvPr/>
        </p:nvSpPr>
        <p:spPr>
          <a:xfrm rot="-6598088">
            <a:off x="2359748" y="105167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0" name="Google Shape;440;p26"/>
          <p:cNvPicPr preferRelativeResize="0"/>
          <p:nvPr/>
        </p:nvPicPr>
        <p:blipFill rotWithShape="1">
          <a:blip r:embed="rId3">
            <a:alphaModFix/>
          </a:blip>
          <a:srcRect b="0" l="0" r="24282" t="0"/>
          <a:stretch/>
        </p:blipFill>
        <p:spPr>
          <a:xfrm flipH="1" rot="-5742319">
            <a:off x="5762422" y="502705"/>
            <a:ext cx="870083" cy="499192"/>
          </a:xfrm>
          <a:prstGeom prst="rect">
            <a:avLst/>
          </a:prstGeom>
          <a:noFill/>
          <a:ln>
            <a:noFill/>
          </a:ln>
        </p:spPr>
      </p:pic>
      <p:sp>
        <p:nvSpPr>
          <p:cNvPr id="441" name="Google Shape;441;p26"/>
          <p:cNvSpPr txBox="1"/>
          <p:nvPr/>
        </p:nvSpPr>
        <p:spPr>
          <a:xfrm>
            <a:off x="1160412" y="735450"/>
            <a:ext cx="5225400" cy="631200"/>
          </a:xfrm>
          <a:prstGeom prst="rect">
            <a:avLst/>
          </a:prstGeom>
          <a:solidFill>
            <a:srgbClr val="CC00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900">
                <a:solidFill>
                  <a:srgbClr val="FFFFFF"/>
                </a:solidFill>
              </a:rPr>
              <a:t>Confounding Variables</a:t>
            </a:r>
            <a:endParaRPr sz="100">
              <a:solidFill>
                <a:srgbClr val="FFFFFF"/>
              </a:solidFill>
            </a:endParaRPr>
          </a:p>
        </p:txBody>
      </p:sp>
      <p:pic>
        <p:nvPicPr>
          <p:cNvPr id="442" name="Google Shape;442;p26"/>
          <p:cNvPicPr preferRelativeResize="0"/>
          <p:nvPr/>
        </p:nvPicPr>
        <p:blipFill>
          <a:blip r:embed="rId4">
            <a:alphaModFix/>
          </a:blip>
          <a:stretch>
            <a:fillRect/>
          </a:stretch>
        </p:blipFill>
        <p:spPr>
          <a:xfrm rot="2236205">
            <a:off x="6485575" y="4167794"/>
            <a:ext cx="936000" cy="957906"/>
          </a:xfrm>
          <a:prstGeom prst="rect">
            <a:avLst/>
          </a:prstGeom>
          <a:noFill/>
          <a:ln>
            <a:noFill/>
          </a:ln>
        </p:spPr>
      </p:pic>
      <p:pic>
        <p:nvPicPr>
          <p:cNvPr id="443" name="Google Shape;443;p26"/>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27"/>
          <p:cNvSpPr/>
          <p:nvPr/>
        </p:nvSpPr>
        <p:spPr>
          <a:xfrm rot="-6599135">
            <a:off x="-849191" y="1450070"/>
            <a:ext cx="592480" cy="59248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7"/>
          <p:cNvSpPr/>
          <p:nvPr/>
        </p:nvSpPr>
        <p:spPr>
          <a:xfrm rot="-6597823">
            <a:off x="2359149" y="1686794"/>
            <a:ext cx="984989" cy="1012414"/>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7"/>
          <p:cNvSpPr/>
          <p:nvPr/>
        </p:nvSpPr>
        <p:spPr>
          <a:xfrm>
            <a:off x="3232977" y="424126"/>
            <a:ext cx="4501500" cy="4199700"/>
          </a:xfrm>
          <a:prstGeom prst="ellipse">
            <a:avLst/>
          </a:prstGeom>
          <a:solidFill>
            <a:srgbClr val="CC0000"/>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7"/>
          <p:cNvSpPr/>
          <p:nvPr/>
        </p:nvSpPr>
        <p:spPr>
          <a:xfrm>
            <a:off x="2326400" y="3148550"/>
            <a:ext cx="1838700" cy="1773600"/>
          </a:xfrm>
          <a:prstGeom prst="ellipse">
            <a:avLst/>
          </a:prstGeom>
          <a:solidFill>
            <a:srgbClr val="073763"/>
          </a:solidFill>
          <a:ln>
            <a:noFill/>
          </a:ln>
          <a:effectLst>
            <a:outerShdw blurRad="228600" rotWithShape="0" algn="tl" dir="5400000" dist="50800">
              <a:srgbClr val="000000">
                <a:alpha val="5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3200"/>
          </a:p>
        </p:txBody>
      </p:sp>
      <p:sp>
        <p:nvSpPr>
          <p:cNvPr id="452" name="Google Shape;452;p27"/>
          <p:cNvSpPr/>
          <p:nvPr/>
        </p:nvSpPr>
        <p:spPr>
          <a:xfrm>
            <a:off x="6783750" y="81500"/>
            <a:ext cx="1914900" cy="1914900"/>
          </a:xfrm>
          <a:prstGeom prst="donut">
            <a:avLst>
              <a:gd fmla="val 25000" name="adj"/>
            </a:avLst>
          </a:prstGeom>
          <a:solidFill>
            <a:srgbClr val="1C4587"/>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7"/>
          <p:cNvSpPr txBox="1"/>
          <p:nvPr/>
        </p:nvSpPr>
        <p:spPr>
          <a:xfrm>
            <a:off x="2886900" y="2203013"/>
            <a:ext cx="4755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600">
                <a:solidFill>
                  <a:srgbClr val="FFFFFF"/>
                </a:solidFill>
              </a:rPr>
              <a:t>GOOD LUCK</a:t>
            </a:r>
            <a:endParaRPr b="1" sz="1300">
              <a:solidFill>
                <a:srgbClr val="FFFFFF"/>
              </a:solidFill>
              <a:latin typeface="Merriweather"/>
              <a:ea typeface="Merriweather"/>
              <a:cs typeface="Merriweather"/>
              <a:sym typeface="Merriweather"/>
            </a:endParaRPr>
          </a:p>
        </p:txBody>
      </p:sp>
      <p:pic>
        <p:nvPicPr>
          <p:cNvPr id="454" name="Google Shape;454;p27"/>
          <p:cNvPicPr preferRelativeResize="0"/>
          <p:nvPr/>
        </p:nvPicPr>
        <p:blipFill rotWithShape="1">
          <a:blip r:embed="rId3">
            <a:alphaModFix/>
          </a:blip>
          <a:srcRect b="0" l="0" r="3716" t="0"/>
          <a:stretch/>
        </p:blipFill>
        <p:spPr>
          <a:xfrm rot="-1225023">
            <a:off x="2022730" y="1290924"/>
            <a:ext cx="1014165" cy="457577"/>
          </a:xfrm>
          <a:prstGeom prst="rect">
            <a:avLst/>
          </a:prstGeom>
          <a:noFill/>
          <a:ln>
            <a:noFill/>
          </a:ln>
        </p:spPr>
      </p:pic>
      <p:pic>
        <p:nvPicPr>
          <p:cNvPr id="455" name="Google Shape;455;p27"/>
          <p:cNvPicPr preferRelativeResize="0"/>
          <p:nvPr/>
        </p:nvPicPr>
        <p:blipFill>
          <a:blip r:embed="rId4">
            <a:alphaModFix/>
          </a:blip>
          <a:stretch>
            <a:fillRect/>
          </a:stretch>
        </p:blipFill>
        <p:spPr>
          <a:xfrm rot="3788461">
            <a:off x="6545966" y="4342656"/>
            <a:ext cx="830519" cy="849963"/>
          </a:xfrm>
          <a:prstGeom prst="rect">
            <a:avLst/>
          </a:prstGeom>
          <a:noFill/>
          <a:ln>
            <a:noFill/>
          </a:ln>
        </p:spPr>
      </p:pic>
      <p:sp>
        <p:nvSpPr>
          <p:cNvPr id="456" name="Google Shape;456;p27"/>
          <p:cNvSpPr txBox="1"/>
          <p:nvPr/>
        </p:nvSpPr>
        <p:spPr>
          <a:xfrm rot="279706">
            <a:off x="-225621" y="1956358"/>
            <a:ext cx="686571" cy="109284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900">
                <a:solidFill>
                  <a:srgbClr val="CC0000"/>
                </a:solidFill>
              </a:rPr>
              <a:t>?</a:t>
            </a:r>
            <a:endParaRPr sz="5900">
              <a:solidFill>
                <a:srgbClr val="CC0000"/>
              </a:solidFill>
            </a:endParaRPr>
          </a:p>
        </p:txBody>
      </p:sp>
      <p:pic>
        <p:nvPicPr>
          <p:cNvPr id="457" name="Google Shape;457;p27"/>
          <p:cNvPicPr preferRelativeResize="0"/>
          <p:nvPr/>
        </p:nvPicPr>
        <p:blipFill>
          <a:blip r:embed="rId4">
            <a:alphaModFix/>
          </a:blip>
          <a:stretch>
            <a:fillRect/>
          </a:stretch>
        </p:blipFill>
        <p:spPr>
          <a:xfrm>
            <a:off x="-558600" y="3824869"/>
            <a:ext cx="1146750" cy="1173581"/>
          </a:xfrm>
          <a:prstGeom prst="rect">
            <a:avLst/>
          </a:prstGeom>
          <a:noFill/>
          <a:ln>
            <a:noFill/>
          </a:ln>
        </p:spPr>
      </p:pic>
      <p:sp>
        <p:nvSpPr>
          <p:cNvPr id="458" name="Google Shape;458;p27"/>
          <p:cNvSpPr txBox="1"/>
          <p:nvPr/>
        </p:nvSpPr>
        <p:spPr>
          <a:xfrm flipH="1" rot="-1876488">
            <a:off x="813001" y="3079330"/>
            <a:ext cx="379086" cy="11080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6000">
                <a:solidFill>
                  <a:srgbClr val="073763"/>
                </a:solidFill>
              </a:rPr>
              <a:t>!</a:t>
            </a:r>
            <a:endParaRPr sz="6000">
              <a:solidFill>
                <a:srgbClr val="073763"/>
              </a:solidFill>
            </a:endParaRPr>
          </a:p>
        </p:txBody>
      </p:sp>
      <p:sp>
        <p:nvSpPr>
          <p:cNvPr id="459" name="Google Shape;459;p27"/>
          <p:cNvSpPr/>
          <p:nvPr/>
        </p:nvSpPr>
        <p:spPr>
          <a:xfrm rot="-6598506">
            <a:off x="-122541" y="-54993"/>
            <a:ext cx="367083" cy="365187"/>
          </a:xfrm>
          <a:prstGeom prst="ellipse">
            <a:avLst/>
          </a:prstGeom>
          <a:solidFill>
            <a:srgbClr val="99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rot="-6598254">
            <a:off x="953316" y="2259598"/>
            <a:ext cx="481345" cy="468248"/>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txBox="1"/>
          <p:nvPr/>
        </p:nvSpPr>
        <p:spPr>
          <a:xfrm rot="994192">
            <a:off x="8188019" y="3267300"/>
            <a:ext cx="521768" cy="92336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800">
                <a:solidFill>
                  <a:srgbClr val="073763"/>
                </a:solidFill>
              </a:rPr>
              <a:t>!</a:t>
            </a:r>
            <a:endParaRPr/>
          </a:p>
        </p:txBody>
      </p:sp>
      <p:sp>
        <p:nvSpPr>
          <p:cNvPr id="462" name="Google Shape;462;p27"/>
          <p:cNvSpPr/>
          <p:nvPr/>
        </p:nvSpPr>
        <p:spPr>
          <a:xfrm rot="-6598088">
            <a:off x="8725498" y="265623"/>
            <a:ext cx="294292" cy="263356"/>
          </a:xfrm>
          <a:prstGeom prst="ellipse">
            <a:avLst/>
          </a:prstGeom>
          <a:solidFill>
            <a:srgbClr val="073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3" name="Google Shape;463;p27"/>
          <p:cNvPicPr preferRelativeResize="0"/>
          <p:nvPr/>
        </p:nvPicPr>
        <p:blipFill rotWithShape="1">
          <a:blip r:embed="rId3">
            <a:alphaModFix/>
          </a:blip>
          <a:srcRect b="0" l="0" r="5829" t="0"/>
          <a:stretch/>
        </p:blipFill>
        <p:spPr>
          <a:xfrm rot="7906388">
            <a:off x="8247522" y="1494625"/>
            <a:ext cx="991906" cy="457575"/>
          </a:xfrm>
          <a:prstGeom prst="rect">
            <a:avLst/>
          </a:prstGeom>
          <a:noFill/>
          <a:ln>
            <a:noFill/>
          </a:ln>
        </p:spPr>
      </p:pic>
      <p:sp>
        <p:nvSpPr>
          <p:cNvPr id="464" name="Google Shape;464;p27"/>
          <p:cNvSpPr/>
          <p:nvPr/>
        </p:nvSpPr>
        <p:spPr>
          <a:xfrm rot="-6597214">
            <a:off x="1365520" y="4749681"/>
            <a:ext cx="447461" cy="468632"/>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5" name="Google Shape;465;p27"/>
          <p:cNvPicPr preferRelativeResize="0"/>
          <p:nvPr/>
        </p:nvPicPr>
        <p:blipFill>
          <a:blip r:embed="rId5">
            <a:alphaModFix/>
          </a:blip>
          <a:stretch>
            <a:fillRect/>
          </a:stretch>
        </p:blipFill>
        <p:spPr>
          <a:xfrm rot="1302271">
            <a:off x="3754175" y="-344152"/>
            <a:ext cx="631400" cy="675475"/>
          </a:xfrm>
          <a:prstGeom prst="rect">
            <a:avLst/>
          </a:prstGeom>
          <a:noFill/>
          <a:ln>
            <a:noFill/>
          </a:ln>
        </p:spPr>
      </p:pic>
      <p:sp>
        <p:nvSpPr>
          <p:cNvPr id="466" name="Google Shape;466;p27"/>
          <p:cNvSpPr txBox="1"/>
          <p:nvPr/>
        </p:nvSpPr>
        <p:spPr>
          <a:xfrm rot="3886993">
            <a:off x="2569138" y="96516"/>
            <a:ext cx="701336" cy="110821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rgbClr val="CC0000"/>
                </a:solidFill>
              </a:rPr>
              <a:t>!</a:t>
            </a:r>
            <a:endParaRPr sz="2600">
              <a:solidFill>
                <a:srgbClr val="CC0000"/>
              </a:solidFill>
            </a:endParaRPr>
          </a:p>
        </p:txBody>
      </p:sp>
      <p:pic>
        <p:nvPicPr>
          <p:cNvPr id="467" name="Google Shape;467;p27"/>
          <p:cNvPicPr preferRelativeResize="0"/>
          <p:nvPr/>
        </p:nvPicPr>
        <p:blipFill rotWithShape="1">
          <a:blip r:embed="rId6">
            <a:alphaModFix/>
          </a:blip>
          <a:srcRect b="8590" l="5197" r="4091" t="10971"/>
          <a:stretch/>
        </p:blipFill>
        <p:spPr>
          <a:xfrm>
            <a:off x="428075" y="395925"/>
            <a:ext cx="1580130" cy="1271400"/>
          </a:xfrm>
          <a:prstGeom prst="rect">
            <a:avLst/>
          </a:prstGeom>
          <a:noFill/>
          <a:ln>
            <a:noFill/>
          </a:ln>
        </p:spPr>
      </p:pic>
      <p:pic>
        <p:nvPicPr>
          <p:cNvPr id="468" name="Google Shape;468;p27"/>
          <p:cNvPicPr preferRelativeResize="0"/>
          <p:nvPr/>
        </p:nvPicPr>
        <p:blipFill rotWithShape="1">
          <a:blip r:embed="rId6">
            <a:alphaModFix/>
          </a:blip>
          <a:srcRect b="8590" l="5197" r="4091" t="10971"/>
          <a:stretch/>
        </p:blipFill>
        <p:spPr>
          <a:xfrm>
            <a:off x="4693900" y="4730244"/>
            <a:ext cx="759000" cy="610705"/>
          </a:xfrm>
          <a:prstGeom prst="rect">
            <a:avLst/>
          </a:prstGeom>
          <a:noFill/>
          <a:ln>
            <a:noFill/>
          </a:ln>
        </p:spPr>
      </p:pic>
      <p:pic>
        <p:nvPicPr>
          <p:cNvPr id="469" name="Google Shape;469;p27"/>
          <p:cNvPicPr preferRelativeResize="0"/>
          <p:nvPr/>
        </p:nvPicPr>
        <p:blipFill rotWithShape="1">
          <a:blip r:embed="rId7">
            <a:alphaModFix/>
          </a:blip>
          <a:srcRect b="0" l="0" r="1671" t="10080"/>
          <a:stretch/>
        </p:blipFill>
        <p:spPr>
          <a:xfrm>
            <a:off x="7815988" y="2266450"/>
            <a:ext cx="899700" cy="675569"/>
          </a:xfrm>
          <a:prstGeom prst="rect">
            <a:avLst/>
          </a:prstGeom>
          <a:noFill/>
          <a:ln>
            <a:noFill/>
          </a:ln>
        </p:spPr>
      </p:pic>
      <p:pic>
        <p:nvPicPr>
          <p:cNvPr id="470" name="Google Shape;470;p27"/>
          <p:cNvPicPr preferRelativeResize="0"/>
          <p:nvPr/>
        </p:nvPicPr>
        <p:blipFill>
          <a:blip r:embed="rId8">
            <a:alphaModFix/>
          </a:blip>
          <a:stretch>
            <a:fillRect/>
          </a:stretch>
        </p:blipFill>
        <p:spPr>
          <a:xfrm>
            <a:off x="7999050" y="3985645"/>
            <a:ext cx="1002051" cy="97890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