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11" Type="http://schemas.openxmlformats.org/officeDocument/2006/relationships/slide" Target="slides/slide6.xml"/><Relationship Id="rId22" Type="http://schemas.openxmlformats.org/officeDocument/2006/relationships/font" Target="fonts/Merriweather-boldItalic.fntdata"/><Relationship Id="rId10" Type="http://schemas.openxmlformats.org/officeDocument/2006/relationships/slide" Target="slides/slide5.xml"/><Relationship Id="rId21" Type="http://schemas.openxmlformats.org/officeDocument/2006/relationships/font" Target="fonts/Merriweather-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erriweather-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e716100f18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e716100f18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e716100f18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e716100f18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e716100f18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e716100f18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e71c7e19f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e71c7e19f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b8448ecc3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b8448ecc3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e716100f1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e716100f1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e716100f1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e716100f1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e716100f18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e716100f1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e716100f18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e716100f1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e716100f18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e716100f18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e716100f18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e716100f18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e716100f18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e716100f18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png"/><Relationship Id="rId10" Type="http://schemas.openxmlformats.org/officeDocument/2006/relationships/image" Target="../media/image3.png"/><Relationship Id="rId9"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1.jp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rot="-6597823">
            <a:off x="2359149" y="1686794"/>
            <a:ext cx="984989" cy="1012414"/>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3232977" y="424126"/>
            <a:ext cx="4501500" cy="4199700"/>
          </a:xfrm>
          <a:prstGeom prst="ellipse">
            <a:avLst/>
          </a:prstGeom>
          <a:solidFill>
            <a:srgbClr val="CC0000"/>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326400" y="3148550"/>
            <a:ext cx="1838700" cy="17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58" name="Google Shape;58;p13"/>
          <p:cNvSpPr/>
          <p:nvPr/>
        </p:nvSpPr>
        <p:spPr>
          <a:xfrm>
            <a:off x="6783750" y="81500"/>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nvSpPr>
        <p:spPr>
          <a:xfrm>
            <a:off x="3084850" y="1653638"/>
            <a:ext cx="47550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rgbClr val="FFFFFF"/>
                </a:solidFill>
              </a:rPr>
              <a:t>How To Write  Dissertation Abstract</a:t>
            </a:r>
            <a:endParaRPr b="1" sz="1300">
              <a:solidFill>
                <a:srgbClr val="FFFFFF"/>
              </a:solidFill>
              <a:latin typeface="Merriweather"/>
              <a:ea typeface="Merriweather"/>
              <a:cs typeface="Merriweather"/>
              <a:sym typeface="Merriweather"/>
            </a:endParaRPr>
          </a:p>
        </p:txBody>
      </p:sp>
      <p:pic>
        <p:nvPicPr>
          <p:cNvPr id="60" name="Google Shape;60;p13"/>
          <p:cNvPicPr preferRelativeResize="0"/>
          <p:nvPr/>
        </p:nvPicPr>
        <p:blipFill rotWithShape="1">
          <a:blip r:embed="rId3">
            <a:alphaModFix/>
          </a:blip>
          <a:srcRect b="0" l="0" r="3716" t="0"/>
          <a:stretch/>
        </p:blipFill>
        <p:spPr>
          <a:xfrm rot="-1225023">
            <a:off x="2022730" y="1290924"/>
            <a:ext cx="1014165" cy="457577"/>
          </a:xfrm>
          <a:prstGeom prst="rect">
            <a:avLst/>
          </a:prstGeom>
          <a:noFill/>
          <a:ln>
            <a:noFill/>
          </a:ln>
        </p:spPr>
      </p:pic>
      <p:sp>
        <p:nvSpPr>
          <p:cNvPr id="61" name="Google Shape;61;p13"/>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62" name="Google Shape;62;p13"/>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63" name="Google Shape;63;p13"/>
          <p:cNvSpPr txBox="1"/>
          <p:nvPr/>
        </p:nvSpPr>
        <p:spPr>
          <a:xfrm flipH="1" rot="-1876488">
            <a:off x="813001" y="3079330"/>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6000">
                <a:solidFill>
                  <a:srgbClr val="073763"/>
                </a:solidFill>
              </a:rPr>
              <a:t>!</a:t>
            </a:r>
            <a:endParaRPr sz="6000">
              <a:solidFill>
                <a:srgbClr val="073763"/>
              </a:solidFill>
            </a:endParaRPr>
          </a:p>
        </p:txBody>
      </p:sp>
      <p:sp>
        <p:nvSpPr>
          <p:cNvPr id="64" name="Google Shape;64;p13"/>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rot="-6598254">
            <a:off x="953316" y="2259598"/>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67" name="Google Shape;67;p13"/>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 name="Google Shape;68;p13"/>
          <p:cNvPicPr preferRelativeResize="0"/>
          <p:nvPr/>
        </p:nvPicPr>
        <p:blipFill rotWithShape="1">
          <a:blip r:embed="rId3">
            <a:alphaModFix/>
          </a:blip>
          <a:srcRect b="0" l="0" r="5829" t="0"/>
          <a:stretch/>
        </p:blipFill>
        <p:spPr>
          <a:xfrm rot="7906388">
            <a:off x="8247522" y="1494625"/>
            <a:ext cx="991906" cy="457575"/>
          </a:xfrm>
          <a:prstGeom prst="rect">
            <a:avLst/>
          </a:prstGeom>
          <a:noFill/>
          <a:ln>
            <a:noFill/>
          </a:ln>
        </p:spPr>
      </p:pic>
      <p:sp>
        <p:nvSpPr>
          <p:cNvPr id="69" name="Google Shape;69;p13"/>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3"/>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71" name="Google Shape;71;p13"/>
          <p:cNvSpPr txBox="1"/>
          <p:nvPr/>
        </p:nvSpPr>
        <p:spPr>
          <a:xfrm rot="3886993">
            <a:off x="2569138" y="96516"/>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72" name="Google Shape;72;p13"/>
          <p:cNvPicPr preferRelativeResize="0"/>
          <p:nvPr/>
        </p:nvPicPr>
        <p:blipFill rotWithShape="1">
          <a:blip r:embed="rId6">
            <a:alphaModFix/>
          </a:blip>
          <a:srcRect b="8590" l="5197" r="4091" t="10971"/>
          <a:stretch/>
        </p:blipFill>
        <p:spPr>
          <a:xfrm>
            <a:off x="428075" y="395925"/>
            <a:ext cx="1580130" cy="1271400"/>
          </a:xfrm>
          <a:prstGeom prst="rect">
            <a:avLst/>
          </a:prstGeom>
          <a:noFill/>
          <a:ln>
            <a:noFill/>
          </a:ln>
        </p:spPr>
      </p:pic>
      <p:pic>
        <p:nvPicPr>
          <p:cNvPr id="73" name="Google Shape;73;p13"/>
          <p:cNvPicPr preferRelativeResize="0"/>
          <p:nvPr/>
        </p:nvPicPr>
        <p:blipFill rotWithShape="1">
          <a:blip r:embed="rId6">
            <a:alphaModFix/>
          </a:blip>
          <a:srcRect b="8590" l="5197" r="4091" t="10971"/>
          <a:stretch/>
        </p:blipFill>
        <p:spPr>
          <a:xfrm>
            <a:off x="4693900" y="4730244"/>
            <a:ext cx="759000" cy="610705"/>
          </a:xfrm>
          <a:prstGeom prst="rect">
            <a:avLst/>
          </a:prstGeom>
          <a:noFill/>
          <a:ln>
            <a:noFill/>
          </a:ln>
        </p:spPr>
      </p:pic>
      <p:pic>
        <p:nvPicPr>
          <p:cNvPr id="74" name="Google Shape;74;p13"/>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pic>
        <p:nvPicPr>
          <p:cNvPr id="75" name="Google Shape;75;p13"/>
          <p:cNvPicPr preferRelativeResize="0"/>
          <p:nvPr/>
        </p:nvPicPr>
        <p:blipFill>
          <a:blip r:embed="rId4">
            <a:alphaModFix/>
          </a:blip>
          <a:stretch>
            <a:fillRect/>
          </a:stretch>
        </p:blipFill>
        <p:spPr>
          <a:xfrm rot="3788461">
            <a:off x="6545966" y="4342656"/>
            <a:ext cx="830519" cy="849963"/>
          </a:xfrm>
          <a:prstGeom prst="rect">
            <a:avLst/>
          </a:prstGeom>
          <a:noFill/>
          <a:ln>
            <a:noFill/>
          </a:ln>
        </p:spPr>
      </p:pic>
      <p:pic>
        <p:nvPicPr>
          <p:cNvPr id="76" name="Google Shape;76;p13"/>
          <p:cNvPicPr preferRelativeResize="0"/>
          <p:nvPr/>
        </p:nvPicPr>
        <p:blipFill>
          <a:blip r:embed="rId8">
            <a:alphaModFix/>
          </a:blip>
          <a:stretch>
            <a:fillRect/>
          </a:stretch>
        </p:blipFill>
        <p:spPr>
          <a:xfrm>
            <a:off x="7999050" y="4061845"/>
            <a:ext cx="1002051" cy="9789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2"/>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2"/>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2"/>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309" name="Google Shape;309;p22"/>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0" name="Google Shape;310;p22"/>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311" name="Google Shape;311;p22"/>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312" name="Google Shape;312;p22"/>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313" name="Google Shape;313;p22"/>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314" name="Google Shape;314;p22"/>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2"/>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2"/>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317" name="Google Shape;317;p22"/>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8" name="Google Shape;318;p22"/>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319" name="Google Shape;319;p22"/>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0" name="Google Shape;320;p22"/>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321" name="Google Shape;321;p22"/>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322" name="Google Shape;322;p22"/>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323" name="Google Shape;323;p22"/>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324" name="Google Shape;324;p22"/>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325" name="Google Shape;325;p22"/>
          <p:cNvSpPr txBox="1"/>
          <p:nvPr/>
        </p:nvSpPr>
        <p:spPr>
          <a:xfrm>
            <a:off x="854275" y="1420438"/>
            <a:ext cx="22398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700">
                <a:solidFill>
                  <a:schemeClr val="dk1"/>
                </a:solidFill>
              </a:rPr>
              <a:t>A Good Abstract</a:t>
            </a:r>
            <a:endParaRPr b="1" sz="1700">
              <a:solidFill>
                <a:schemeClr val="dk1"/>
              </a:solidFill>
            </a:endParaRPr>
          </a:p>
        </p:txBody>
      </p:sp>
      <p:sp>
        <p:nvSpPr>
          <p:cNvPr id="326" name="Google Shape;326;p22"/>
          <p:cNvSpPr txBox="1"/>
          <p:nvPr/>
        </p:nvSpPr>
        <p:spPr>
          <a:xfrm>
            <a:off x="3319125" y="667500"/>
            <a:ext cx="23019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Abstract</a:t>
            </a:r>
            <a:endParaRPr sz="100">
              <a:solidFill>
                <a:srgbClr val="FFFFFF"/>
              </a:solidFill>
            </a:endParaRPr>
          </a:p>
        </p:txBody>
      </p:sp>
      <p:sp>
        <p:nvSpPr>
          <p:cNvPr id="327" name="Google Shape;327;p22"/>
          <p:cNvSpPr/>
          <p:nvPr/>
        </p:nvSpPr>
        <p:spPr>
          <a:xfrm rot="-6598088">
            <a:off x="2327773" y="9837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2"/>
          <p:cNvSpPr txBox="1"/>
          <p:nvPr/>
        </p:nvSpPr>
        <p:spPr>
          <a:xfrm>
            <a:off x="4488100" y="1596600"/>
            <a:ext cx="22398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700">
                <a:solidFill>
                  <a:schemeClr val="dk1"/>
                </a:solidFill>
              </a:rPr>
              <a:t>A Bad Abstract</a:t>
            </a:r>
            <a:endParaRPr b="1" sz="1700">
              <a:solidFill>
                <a:schemeClr val="dk1"/>
              </a:solidFill>
            </a:endParaRPr>
          </a:p>
        </p:txBody>
      </p:sp>
      <p:pic>
        <p:nvPicPr>
          <p:cNvPr id="329" name="Google Shape;329;p22"/>
          <p:cNvPicPr preferRelativeResize="0"/>
          <p:nvPr/>
        </p:nvPicPr>
        <p:blipFill>
          <a:blip r:embed="rId8">
            <a:alphaModFix/>
          </a:blip>
          <a:stretch>
            <a:fillRect/>
          </a:stretch>
        </p:blipFill>
        <p:spPr>
          <a:xfrm>
            <a:off x="164325" y="1898575"/>
            <a:ext cx="4290950" cy="1914900"/>
          </a:xfrm>
          <a:prstGeom prst="rect">
            <a:avLst/>
          </a:prstGeom>
          <a:noFill/>
          <a:ln>
            <a:noFill/>
          </a:ln>
        </p:spPr>
      </p:pic>
      <p:pic>
        <p:nvPicPr>
          <p:cNvPr id="330" name="Google Shape;330;p22"/>
          <p:cNvPicPr preferRelativeResize="0"/>
          <p:nvPr/>
        </p:nvPicPr>
        <p:blipFill>
          <a:blip r:embed="rId9">
            <a:alphaModFix/>
          </a:blip>
          <a:stretch>
            <a:fillRect/>
          </a:stretch>
        </p:blipFill>
        <p:spPr>
          <a:xfrm>
            <a:off x="4480357" y="2372699"/>
            <a:ext cx="4542267" cy="1329000"/>
          </a:xfrm>
          <a:prstGeom prst="rect">
            <a:avLst/>
          </a:prstGeom>
          <a:noFill/>
          <a:ln>
            <a:noFill/>
          </a:ln>
        </p:spPr>
      </p:pic>
      <p:pic>
        <p:nvPicPr>
          <p:cNvPr id="331" name="Google Shape;331;p22"/>
          <p:cNvPicPr preferRelativeResize="0"/>
          <p:nvPr/>
        </p:nvPicPr>
        <p:blipFill>
          <a:blip r:embed="rId4">
            <a:alphaModFix/>
          </a:blip>
          <a:stretch>
            <a:fillRect/>
          </a:stretch>
        </p:blipFill>
        <p:spPr>
          <a:xfrm rot="3788461">
            <a:off x="6545966" y="4342656"/>
            <a:ext cx="830519" cy="849963"/>
          </a:xfrm>
          <a:prstGeom prst="rect">
            <a:avLst/>
          </a:prstGeom>
          <a:noFill/>
          <a:ln>
            <a:noFill/>
          </a:ln>
        </p:spPr>
      </p:pic>
      <p:pic>
        <p:nvPicPr>
          <p:cNvPr id="332" name="Google Shape;332;p22"/>
          <p:cNvPicPr preferRelativeResize="0"/>
          <p:nvPr/>
        </p:nvPicPr>
        <p:blipFill>
          <a:blip r:embed="rId10">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3"/>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3"/>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3"/>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pic>
        <p:nvPicPr>
          <p:cNvPr id="340" name="Google Shape;340;p23"/>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341" name="Google Shape;341;p23"/>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342" name="Google Shape;342;p23"/>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343" name="Google Shape;343;p23"/>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344" name="Google Shape;344;p23"/>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3"/>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3"/>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347" name="Google Shape;347;p23"/>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8" name="Google Shape;348;p23"/>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349" name="Google Shape;349;p23"/>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0" name="Google Shape;350;p23"/>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351" name="Google Shape;351;p23"/>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352" name="Google Shape;352;p23"/>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353" name="Google Shape;353;p23"/>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354" name="Google Shape;354;p23"/>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355" name="Google Shape;355;p23"/>
          <p:cNvSpPr/>
          <p:nvPr/>
        </p:nvSpPr>
        <p:spPr>
          <a:xfrm rot="-6598088">
            <a:off x="2327773" y="9837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6" name="Google Shape;356;p23"/>
          <p:cNvPicPr preferRelativeResize="0"/>
          <p:nvPr/>
        </p:nvPicPr>
        <p:blipFill>
          <a:blip r:embed="rId4">
            <a:alphaModFix/>
          </a:blip>
          <a:stretch>
            <a:fillRect/>
          </a:stretch>
        </p:blipFill>
        <p:spPr>
          <a:xfrm rot="3788461">
            <a:off x="6545966" y="4342656"/>
            <a:ext cx="830519" cy="849963"/>
          </a:xfrm>
          <a:prstGeom prst="rect">
            <a:avLst/>
          </a:prstGeom>
          <a:noFill/>
          <a:ln>
            <a:noFill/>
          </a:ln>
        </p:spPr>
      </p:pic>
      <p:pic>
        <p:nvPicPr>
          <p:cNvPr id="357" name="Google Shape;357;p23"/>
          <p:cNvPicPr preferRelativeResize="0"/>
          <p:nvPr/>
        </p:nvPicPr>
        <p:blipFill>
          <a:blip r:embed="rId8">
            <a:alphaModFix/>
          </a:blip>
          <a:stretch>
            <a:fillRect/>
          </a:stretch>
        </p:blipFill>
        <p:spPr>
          <a:xfrm>
            <a:off x="7999050" y="3985645"/>
            <a:ext cx="1002051" cy="978904"/>
          </a:xfrm>
          <a:prstGeom prst="rect">
            <a:avLst/>
          </a:prstGeom>
          <a:noFill/>
          <a:ln>
            <a:noFill/>
          </a:ln>
        </p:spPr>
      </p:pic>
      <p:pic>
        <p:nvPicPr>
          <p:cNvPr id="358" name="Google Shape;358;p23"/>
          <p:cNvPicPr preferRelativeResize="0"/>
          <p:nvPr/>
        </p:nvPicPr>
        <p:blipFill>
          <a:blip r:embed="rId9">
            <a:alphaModFix/>
          </a:blip>
          <a:stretch>
            <a:fillRect/>
          </a:stretch>
        </p:blipFill>
        <p:spPr>
          <a:xfrm>
            <a:off x="698887" y="343075"/>
            <a:ext cx="6428000" cy="4620125"/>
          </a:xfrm>
          <a:prstGeom prst="rect">
            <a:avLst/>
          </a:prstGeom>
          <a:noFill/>
          <a:ln>
            <a:noFill/>
          </a:ln>
        </p:spPr>
      </p:pic>
      <p:sp>
        <p:nvSpPr>
          <p:cNvPr id="359" name="Google Shape;359;p23"/>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4"/>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4"/>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4"/>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367" name="Google Shape;367;p24"/>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8" name="Google Shape;368;p24"/>
          <p:cNvPicPr preferRelativeResize="0"/>
          <p:nvPr/>
        </p:nvPicPr>
        <p:blipFill rotWithShape="1">
          <a:blip r:embed="rId3">
            <a:alphaModFix/>
          </a:blip>
          <a:srcRect b="0" l="0" r="24282" t="0"/>
          <a:stretch/>
        </p:blipFill>
        <p:spPr>
          <a:xfrm flipH="1" rot="3577067">
            <a:off x="3508772" y="4523255"/>
            <a:ext cx="870083" cy="499192"/>
          </a:xfrm>
          <a:prstGeom prst="rect">
            <a:avLst/>
          </a:prstGeom>
          <a:noFill/>
          <a:ln>
            <a:noFill/>
          </a:ln>
        </p:spPr>
      </p:pic>
      <p:sp>
        <p:nvSpPr>
          <p:cNvPr id="369" name="Google Shape;369;p24"/>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370" name="Google Shape;370;p24"/>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371" name="Google Shape;371;p24"/>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372" name="Google Shape;372;p24"/>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4"/>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4"/>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375" name="Google Shape;375;p24"/>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6" name="Google Shape;376;p24"/>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377" name="Google Shape;377;p24"/>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8" name="Google Shape;378;p24"/>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379" name="Google Shape;379;p24"/>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380" name="Google Shape;380;p24"/>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381" name="Google Shape;381;p24"/>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382" name="Google Shape;382;p24"/>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383" name="Google Shape;383;p24"/>
          <p:cNvSpPr txBox="1"/>
          <p:nvPr/>
        </p:nvSpPr>
        <p:spPr>
          <a:xfrm>
            <a:off x="1143600" y="1810725"/>
            <a:ext cx="6300000" cy="28536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Abstract is after the title page and acknowledgement, but before the table of contents.</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The abstract is within the word limit of 150-250 words</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Research problems have been clearly mentioned</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Methodology have been succinctly elaborated</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Summary of the results have been provided</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Precise conclusion has been stated</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Review for possible corrections and refinement of language</a:t>
            </a:r>
            <a:endParaRPr sz="1700">
              <a:solidFill>
                <a:schemeClr val="dk1"/>
              </a:solidFill>
            </a:endParaRPr>
          </a:p>
        </p:txBody>
      </p:sp>
      <p:sp>
        <p:nvSpPr>
          <p:cNvPr id="384" name="Google Shape;384;p24"/>
          <p:cNvSpPr txBox="1"/>
          <p:nvPr/>
        </p:nvSpPr>
        <p:spPr>
          <a:xfrm>
            <a:off x="2648925" y="667500"/>
            <a:ext cx="3540300" cy="10773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Checklist</a:t>
            </a:r>
            <a:r>
              <a:rPr b="1" lang="en-GB" sz="2900">
                <a:solidFill>
                  <a:srgbClr val="FFFFFF"/>
                </a:solidFill>
              </a:rPr>
              <a:t> For Abstract Writing</a:t>
            </a:r>
            <a:endParaRPr sz="100">
              <a:solidFill>
                <a:srgbClr val="FFFFFF"/>
              </a:solidFill>
            </a:endParaRPr>
          </a:p>
        </p:txBody>
      </p:sp>
      <p:sp>
        <p:nvSpPr>
          <p:cNvPr id="385" name="Google Shape;385;p24"/>
          <p:cNvSpPr/>
          <p:nvPr/>
        </p:nvSpPr>
        <p:spPr>
          <a:xfrm rot="-6598088">
            <a:off x="2327773" y="9837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6" name="Google Shape;386;p24"/>
          <p:cNvPicPr preferRelativeResize="0"/>
          <p:nvPr/>
        </p:nvPicPr>
        <p:blipFill>
          <a:blip r:embed="rId4">
            <a:alphaModFix/>
          </a:blip>
          <a:stretch>
            <a:fillRect/>
          </a:stretch>
        </p:blipFill>
        <p:spPr>
          <a:xfrm rot="3788461">
            <a:off x="6545966" y="4342656"/>
            <a:ext cx="830519" cy="849963"/>
          </a:xfrm>
          <a:prstGeom prst="rect">
            <a:avLst/>
          </a:prstGeom>
          <a:noFill/>
          <a:ln>
            <a:noFill/>
          </a:ln>
        </p:spPr>
      </p:pic>
      <p:pic>
        <p:nvPicPr>
          <p:cNvPr id="387" name="Google Shape;387;p24"/>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5"/>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5"/>
          <p:cNvSpPr/>
          <p:nvPr/>
        </p:nvSpPr>
        <p:spPr>
          <a:xfrm rot="-6597823">
            <a:off x="2359149" y="1686794"/>
            <a:ext cx="984989" cy="1012414"/>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5"/>
          <p:cNvSpPr/>
          <p:nvPr/>
        </p:nvSpPr>
        <p:spPr>
          <a:xfrm>
            <a:off x="3232977" y="424126"/>
            <a:ext cx="4501500" cy="4199700"/>
          </a:xfrm>
          <a:prstGeom prst="ellipse">
            <a:avLst/>
          </a:prstGeom>
          <a:solidFill>
            <a:srgbClr val="CC0000"/>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5"/>
          <p:cNvSpPr/>
          <p:nvPr/>
        </p:nvSpPr>
        <p:spPr>
          <a:xfrm>
            <a:off x="2326400" y="3148550"/>
            <a:ext cx="1838700" cy="17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396" name="Google Shape;396;p25"/>
          <p:cNvSpPr/>
          <p:nvPr/>
        </p:nvSpPr>
        <p:spPr>
          <a:xfrm>
            <a:off x="6783750" y="81500"/>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5"/>
          <p:cNvSpPr txBox="1"/>
          <p:nvPr/>
        </p:nvSpPr>
        <p:spPr>
          <a:xfrm>
            <a:off x="2886900" y="2203013"/>
            <a:ext cx="4755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rgbClr val="FFFFFF"/>
                </a:solidFill>
              </a:rPr>
              <a:t>GOOD LUCK</a:t>
            </a:r>
            <a:endParaRPr b="1" sz="1300">
              <a:solidFill>
                <a:srgbClr val="FFFFFF"/>
              </a:solidFill>
              <a:latin typeface="Merriweather"/>
              <a:ea typeface="Merriweather"/>
              <a:cs typeface="Merriweather"/>
              <a:sym typeface="Merriweather"/>
            </a:endParaRPr>
          </a:p>
        </p:txBody>
      </p:sp>
      <p:pic>
        <p:nvPicPr>
          <p:cNvPr id="398" name="Google Shape;398;p25"/>
          <p:cNvPicPr preferRelativeResize="0"/>
          <p:nvPr/>
        </p:nvPicPr>
        <p:blipFill rotWithShape="1">
          <a:blip r:embed="rId3">
            <a:alphaModFix/>
          </a:blip>
          <a:srcRect b="0" l="0" r="3716" t="0"/>
          <a:stretch/>
        </p:blipFill>
        <p:spPr>
          <a:xfrm rot="-1225023">
            <a:off x="2022730" y="1290924"/>
            <a:ext cx="1014165" cy="457577"/>
          </a:xfrm>
          <a:prstGeom prst="rect">
            <a:avLst/>
          </a:prstGeom>
          <a:noFill/>
          <a:ln>
            <a:noFill/>
          </a:ln>
        </p:spPr>
      </p:pic>
      <p:pic>
        <p:nvPicPr>
          <p:cNvPr id="399" name="Google Shape;399;p25"/>
          <p:cNvPicPr preferRelativeResize="0"/>
          <p:nvPr/>
        </p:nvPicPr>
        <p:blipFill>
          <a:blip r:embed="rId4">
            <a:alphaModFix/>
          </a:blip>
          <a:stretch>
            <a:fillRect/>
          </a:stretch>
        </p:blipFill>
        <p:spPr>
          <a:xfrm rot="3788461">
            <a:off x="6545966" y="4342656"/>
            <a:ext cx="830519" cy="849963"/>
          </a:xfrm>
          <a:prstGeom prst="rect">
            <a:avLst/>
          </a:prstGeom>
          <a:noFill/>
          <a:ln>
            <a:noFill/>
          </a:ln>
        </p:spPr>
      </p:pic>
      <p:sp>
        <p:nvSpPr>
          <p:cNvPr id="400" name="Google Shape;400;p25"/>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401" name="Google Shape;401;p25"/>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402" name="Google Shape;402;p25"/>
          <p:cNvSpPr txBox="1"/>
          <p:nvPr/>
        </p:nvSpPr>
        <p:spPr>
          <a:xfrm flipH="1" rot="-1876488">
            <a:off x="813001" y="3079330"/>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6000">
                <a:solidFill>
                  <a:srgbClr val="073763"/>
                </a:solidFill>
              </a:rPr>
              <a:t>!</a:t>
            </a:r>
            <a:endParaRPr sz="6000">
              <a:solidFill>
                <a:srgbClr val="073763"/>
              </a:solidFill>
            </a:endParaRPr>
          </a:p>
        </p:txBody>
      </p:sp>
      <p:sp>
        <p:nvSpPr>
          <p:cNvPr id="403" name="Google Shape;403;p25"/>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5"/>
          <p:cNvSpPr/>
          <p:nvPr/>
        </p:nvSpPr>
        <p:spPr>
          <a:xfrm rot="-6598254">
            <a:off x="953316" y="2259598"/>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5"/>
          <p:cNvSpPr txBox="1"/>
          <p:nvPr/>
        </p:nvSpPr>
        <p:spPr>
          <a:xfrm rot="994192">
            <a:off x="8188019" y="326730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406" name="Google Shape;406;p25"/>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7" name="Google Shape;407;p25"/>
          <p:cNvPicPr preferRelativeResize="0"/>
          <p:nvPr/>
        </p:nvPicPr>
        <p:blipFill rotWithShape="1">
          <a:blip r:embed="rId3">
            <a:alphaModFix/>
          </a:blip>
          <a:srcRect b="0" l="0" r="5829" t="0"/>
          <a:stretch/>
        </p:blipFill>
        <p:spPr>
          <a:xfrm rot="7906388">
            <a:off x="8247522" y="1494625"/>
            <a:ext cx="991906" cy="457575"/>
          </a:xfrm>
          <a:prstGeom prst="rect">
            <a:avLst/>
          </a:prstGeom>
          <a:noFill/>
          <a:ln>
            <a:noFill/>
          </a:ln>
        </p:spPr>
      </p:pic>
      <p:sp>
        <p:nvSpPr>
          <p:cNvPr id="408" name="Google Shape;408;p25"/>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9" name="Google Shape;409;p25"/>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410" name="Google Shape;410;p25"/>
          <p:cNvSpPr txBox="1"/>
          <p:nvPr/>
        </p:nvSpPr>
        <p:spPr>
          <a:xfrm rot="3886993">
            <a:off x="2569138" y="96516"/>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411" name="Google Shape;411;p25"/>
          <p:cNvPicPr preferRelativeResize="0"/>
          <p:nvPr/>
        </p:nvPicPr>
        <p:blipFill rotWithShape="1">
          <a:blip r:embed="rId6">
            <a:alphaModFix/>
          </a:blip>
          <a:srcRect b="8590" l="5197" r="4091" t="10971"/>
          <a:stretch/>
        </p:blipFill>
        <p:spPr>
          <a:xfrm>
            <a:off x="428075" y="395925"/>
            <a:ext cx="1580130" cy="1271400"/>
          </a:xfrm>
          <a:prstGeom prst="rect">
            <a:avLst/>
          </a:prstGeom>
          <a:noFill/>
          <a:ln>
            <a:noFill/>
          </a:ln>
        </p:spPr>
      </p:pic>
      <p:pic>
        <p:nvPicPr>
          <p:cNvPr id="412" name="Google Shape;412;p25"/>
          <p:cNvPicPr preferRelativeResize="0"/>
          <p:nvPr/>
        </p:nvPicPr>
        <p:blipFill rotWithShape="1">
          <a:blip r:embed="rId6">
            <a:alphaModFix/>
          </a:blip>
          <a:srcRect b="8590" l="5197" r="4091" t="10971"/>
          <a:stretch/>
        </p:blipFill>
        <p:spPr>
          <a:xfrm>
            <a:off x="4693900" y="4730244"/>
            <a:ext cx="759000" cy="610705"/>
          </a:xfrm>
          <a:prstGeom prst="rect">
            <a:avLst/>
          </a:prstGeom>
          <a:noFill/>
          <a:ln>
            <a:noFill/>
          </a:ln>
        </p:spPr>
      </p:pic>
      <p:pic>
        <p:nvPicPr>
          <p:cNvPr id="413" name="Google Shape;413;p25"/>
          <p:cNvPicPr preferRelativeResize="0"/>
          <p:nvPr/>
        </p:nvPicPr>
        <p:blipFill rotWithShape="1">
          <a:blip r:embed="rId7">
            <a:alphaModFix/>
          </a:blip>
          <a:srcRect b="0" l="0" r="1671" t="10080"/>
          <a:stretch/>
        </p:blipFill>
        <p:spPr>
          <a:xfrm>
            <a:off x="7815988" y="2266450"/>
            <a:ext cx="899700" cy="675569"/>
          </a:xfrm>
          <a:prstGeom prst="rect">
            <a:avLst/>
          </a:prstGeom>
          <a:noFill/>
          <a:ln>
            <a:noFill/>
          </a:ln>
        </p:spPr>
      </p:pic>
      <p:pic>
        <p:nvPicPr>
          <p:cNvPr id="414" name="Google Shape;414;p25"/>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84" name="Google Shape;84;p14"/>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 name="Google Shape;85;p14"/>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86" name="Google Shape;86;p14"/>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87" name="Google Shape;87;p14"/>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88" name="Google Shape;88;p14"/>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89" name="Google Shape;89;p14"/>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92" name="Google Shape;92;p14"/>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4"/>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94" name="Google Shape;94;p14"/>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5" name="Google Shape;95;p14"/>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96" name="Google Shape;96;p14"/>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97" name="Google Shape;97;p14"/>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98" name="Google Shape;98;p14"/>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99" name="Google Shape;99;p14"/>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100" name="Google Shape;100;p14"/>
          <p:cNvSpPr txBox="1"/>
          <p:nvPr/>
        </p:nvSpPr>
        <p:spPr>
          <a:xfrm>
            <a:off x="955800" y="1715438"/>
            <a:ext cx="6828000" cy="22518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The summary of research study at the start of dissertation/paper is called an “abstract”.</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Abstract details about objectives, methods, and results of the study.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An abstract is usually between 150-250 words.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Abstracts should be written after the final draft of dissertation has been composed. </a:t>
            </a:r>
            <a:endParaRPr sz="1700">
              <a:solidFill>
                <a:schemeClr val="dk1"/>
              </a:solidFill>
            </a:endParaRPr>
          </a:p>
        </p:txBody>
      </p:sp>
      <p:sp>
        <p:nvSpPr>
          <p:cNvPr id="101" name="Google Shape;101;p14"/>
          <p:cNvSpPr txBox="1"/>
          <p:nvPr/>
        </p:nvSpPr>
        <p:spPr>
          <a:xfrm>
            <a:off x="2300498" y="901500"/>
            <a:ext cx="39906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rgbClr val="FFFFFF"/>
                </a:solidFill>
              </a:rPr>
              <a:t>What Is An Abstract? </a:t>
            </a:r>
            <a:endParaRPr sz="100">
              <a:solidFill>
                <a:srgbClr val="FFFFFF"/>
              </a:solidFill>
            </a:endParaRPr>
          </a:p>
        </p:txBody>
      </p:sp>
      <p:pic>
        <p:nvPicPr>
          <p:cNvPr id="102" name="Google Shape;102;p14"/>
          <p:cNvPicPr preferRelativeResize="0"/>
          <p:nvPr/>
        </p:nvPicPr>
        <p:blipFill>
          <a:blip r:embed="rId4">
            <a:alphaModFix/>
          </a:blip>
          <a:stretch>
            <a:fillRect/>
          </a:stretch>
        </p:blipFill>
        <p:spPr>
          <a:xfrm rot="3788461">
            <a:off x="6545966" y="4342656"/>
            <a:ext cx="830519" cy="849963"/>
          </a:xfrm>
          <a:prstGeom prst="rect">
            <a:avLst/>
          </a:prstGeom>
          <a:noFill/>
          <a:ln>
            <a:noFill/>
          </a:ln>
        </p:spPr>
      </p:pic>
      <p:pic>
        <p:nvPicPr>
          <p:cNvPr id="103" name="Google Shape;103;p14"/>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111" name="Google Shape;111;p15"/>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 name="Google Shape;112;p15"/>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113" name="Google Shape;113;p15"/>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114" name="Google Shape;114;p15"/>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115" name="Google Shape;115;p15"/>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116" name="Google Shape;116;p15"/>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119" name="Google Shape;119;p15"/>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0" name="Google Shape;120;p15"/>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121" name="Google Shape;121;p15"/>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 name="Google Shape;122;p15"/>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123" name="Google Shape;123;p15"/>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124" name="Google Shape;124;p15"/>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125" name="Google Shape;125;p15"/>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126" name="Google Shape;126;p15"/>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127" name="Google Shape;127;p15"/>
          <p:cNvSpPr txBox="1"/>
          <p:nvPr/>
        </p:nvSpPr>
        <p:spPr>
          <a:xfrm>
            <a:off x="1658225" y="1840338"/>
            <a:ext cx="6828000" cy="2016300"/>
          </a:xfrm>
          <a:prstGeom prst="rect">
            <a:avLst/>
          </a:prstGeom>
          <a:noFill/>
          <a:ln>
            <a:noFill/>
          </a:ln>
        </p:spPr>
        <p:txBody>
          <a:bodyPr anchorCtr="0" anchor="t" bIns="91425" lIns="91425" spcFirstLastPara="1" rIns="91425" wrap="square" tIns="91425">
            <a:spAutoFit/>
          </a:bodyPr>
          <a:lstStyle/>
          <a:p>
            <a:pPr indent="-336550" lvl="0" marL="457200" rtl="0" algn="l">
              <a:lnSpc>
                <a:spcPct val="150000"/>
              </a:lnSpc>
              <a:spcBef>
                <a:spcPts val="0"/>
              </a:spcBef>
              <a:spcAft>
                <a:spcPts val="0"/>
              </a:spcAft>
              <a:buClr>
                <a:schemeClr val="dk1"/>
              </a:buClr>
              <a:buSzPts val="1700"/>
              <a:buChar char="❖"/>
            </a:pPr>
            <a:r>
              <a:rPr lang="en-GB" sz="1700">
                <a:solidFill>
                  <a:schemeClr val="dk1"/>
                </a:solidFill>
              </a:rPr>
              <a:t>Aims</a:t>
            </a:r>
            <a:endParaRPr sz="1700">
              <a:solidFill>
                <a:schemeClr val="dk1"/>
              </a:solidFill>
            </a:endParaRPr>
          </a:p>
          <a:p>
            <a:pPr indent="-336550" lvl="0" marL="457200" rtl="0" algn="l">
              <a:lnSpc>
                <a:spcPct val="150000"/>
              </a:lnSpc>
              <a:spcBef>
                <a:spcPts val="0"/>
              </a:spcBef>
              <a:spcAft>
                <a:spcPts val="0"/>
              </a:spcAft>
              <a:buClr>
                <a:schemeClr val="dk1"/>
              </a:buClr>
              <a:buSzPts val="1700"/>
              <a:buChar char="❖"/>
            </a:pPr>
            <a:r>
              <a:rPr lang="en-GB" sz="1700">
                <a:solidFill>
                  <a:schemeClr val="dk1"/>
                </a:solidFill>
              </a:rPr>
              <a:t>Methods</a:t>
            </a:r>
            <a:endParaRPr sz="1700">
              <a:solidFill>
                <a:schemeClr val="dk1"/>
              </a:solidFill>
            </a:endParaRPr>
          </a:p>
          <a:p>
            <a:pPr indent="-336550" lvl="0" marL="457200" rtl="0" algn="l">
              <a:lnSpc>
                <a:spcPct val="150000"/>
              </a:lnSpc>
              <a:spcBef>
                <a:spcPts val="0"/>
              </a:spcBef>
              <a:spcAft>
                <a:spcPts val="0"/>
              </a:spcAft>
              <a:buClr>
                <a:schemeClr val="dk1"/>
              </a:buClr>
              <a:buSzPts val="1700"/>
              <a:buChar char="❖"/>
            </a:pPr>
            <a:r>
              <a:rPr lang="en-GB" sz="1700">
                <a:solidFill>
                  <a:schemeClr val="dk1"/>
                </a:solidFill>
              </a:rPr>
              <a:t>Results </a:t>
            </a:r>
            <a:endParaRPr sz="1700">
              <a:solidFill>
                <a:schemeClr val="dk1"/>
              </a:solidFill>
            </a:endParaRPr>
          </a:p>
          <a:p>
            <a:pPr indent="-336550" lvl="0" marL="457200" rtl="0" algn="l">
              <a:lnSpc>
                <a:spcPct val="150000"/>
              </a:lnSpc>
              <a:spcBef>
                <a:spcPts val="0"/>
              </a:spcBef>
              <a:spcAft>
                <a:spcPts val="0"/>
              </a:spcAft>
              <a:buSzPts val="1700"/>
              <a:buChar char="❖"/>
            </a:pPr>
            <a:r>
              <a:rPr lang="en-GB" sz="1700">
                <a:solidFill>
                  <a:schemeClr val="dk1"/>
                </a:solidFill>
              </a:rPr>
              <a:t>Conclusion</a:t>
            </a:r>
            <a:r>
              <a:rPr lang="en-GB" sz="1700">
                <a:solidFill>
                  <a:srgbClr val="073763"/>
                </a:solidFill>
              </a:rPr>
              <a:t> </a:t>
            </a:r>
            <a:endParaRPr sz="1700">
              <a:solidFill>
                <a:srgbClr val="073763"/>
              </a:solidFill>
            </a:endParaRPr>
          </a:p>
          <a:p>
            <a:pPr indent="0" lvl="0" marL="914400" rtl="0" algn="l">
              <a:lnSpc>
                <a:spcPct val="115000"/>
              </a:lnSpc>
              <a:spcBef>
                <a:spcPts val="0"/>
              </a:spcBef>
              <a:spcAft>
                <a:spcPts val="0"/>
              </a:spcAft>
              <a:buNone/>
            </a:pPr>
            <a:r>
              <a:t/>
            </a:r>
            <a:endParaRPr sz="1700">
              <a:solidFill>
                <a:srgbClr val="073763"/>
              </a:solidFill>
            </a:endParaRPr>
          </a:p>
        </p:txBody>
      </p:sp>
      <p:sp>
        <p:nvSpPr>
          <p:cNvPr id="128" name="Google Shape;128;p15"/>
          <p:cNvSpPr txBox="1"/>
          <p:nvPr/>
        </p:nvSpPr>
        <p:spPr>
          <a:xfrm>
            <a:off x="1532350" y="735450"/>
            <a:ext cx="52254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rgbClr val="FFFFFF"/>
                </a:solidFill>
              </a:rPr>
              <a:t>Components Of An Abstract</a:t>
            </a:r>
            <a:r>
              <a:rPr b="1" lang="en-GB" sz="2900">
                <a:solidFill>
                  <a:srgbClr val="FFFFFF"/>
                </a:solidFill>
              </a:rPr>
              <a:t> </a:t>
            </a:r>
            <a:endParaRPr sz="100">
              <a:solidFill>
                <a:srgbClr val="FFFFFF"/>
              </a:solidFill>
            </a:endParaRPr>
          </a:p>
        </p:txBody>
      </p:sp>
      <p:sp>
        <p:nvSpPr>
          <p:cNvPr id="129" name="Google Shape;129;p15"/>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p:nvPr/>
        </p:nvSpPr>
        <p:spPr>
          <a:xfrm rot="-6596854">
            <a:off x="9983683" y="3055151"/>
            <a:ext cx="826591" cy="827847"/>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1" name="Google Shape;131;p15"/>
          <p:cNvPicPr preferRelativeResize="0"/>
          <p:nvPr/>
        </p:nvPicPr>
        <p:blipFill>
          <a:blip r:embed="rId4">
            <a:alphaModFix/>
          </a:blip>
          <a:stretch>
            <a:fillRect/>
          </a:stretch>
        </p:blipFill>
        <p:spPr>
          <a:xfrm rot="3788461">
            <a:off x="6545966" y="4342656"/>
            <a:ext cx="830519" cy="849963"/>
          </a:xfrm>
          <a:prstGeom prst="rect">
            <a:avLst/>
          </a:prstGeom>
          <a:noFill/>
          <a:ln>
            <a:noFill/>
          </a:ln>
        </p:spPr>
      </p:pic>
      <p:pic>
        <p:nvPicPr>
          <p:cNvPr id="132" name="Google Shape;132;p15"/>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6"/>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140" name="Google Shape;140;p16"/>
          <p:cNvSpPr/>
          <p:nvPr/>
        </p:nvSpPr>
        <p:spPr>
          <a:xfrm>
            <a:off x="6467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1" name="Google Shape;141;p16"/>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142" name="Google Shape;142;p16"/>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143" name="Google Shape;143;p16"/>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144" name="Google Shape;144;p16"/>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145" name="Google Shape;145;p16"/>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6"/>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148" name="Google Shape;148;p16"/>
          <p:cNvSpPr/>
          <p:nvPr/>
        </p:nvSpPr>
        <p:spPr>
          <a:xfrm rot="-6598088">
            <a:off x="8801698" y="1894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16"/>
          <p:cNvPicPr preferRelativeResize="0"/>
          <p:nvPr/>
        </p:nvPicPr>
        <p:blipFill rotWithShape="1">
          <a:blip r:embed="rId3">
            <a:alphaModFix/>
          </a:blip>
          <a:srcRect b="0" l="0" r="5829" t="0"/>
          <a:stretch/>
        </p:blipFill>
        <p:spPr>
          <a:xfrm rot="6622432">
            <a:off x="8088497" y="920800"/>
            <a:ext cx="991906" cy="457575"/>
          </a:xfrm>
          <a:prstGeom prst="rect">
            <a:avLst/>
          </a:prstGeom>
          <a:noFill/>
          <a:ln>
            <a:noFill/>
          </a:ln>
        </p:spPr>
      </p:pic>
      <p:sp>
        <p:nvSpPr>
          <p:cNvPr id="150" name="Google Shape;150;p16"/>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1" name="Google Shape;151;p16"/>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152" name="Google Shape;152;p16"/>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153" name="Google Shape;153;p16"/>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154" name="Google Shape;154;p16"/>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155" name="Google Shape;155;p16"/>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156" name="Google Shape;156;p16"/>
          <p:cNvSpPr txBox="1"/>
          <p:nvPr/>
        </p:nvSpPr>
        <p:spPr>
          <a:xfrm>
            <a:off x="1035413" y="1575738"/>
            <a:ext cx="6828000" cy="31545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Aims establish the basic purpose of your research. This purpose could be a subjective (qualitative) one, or can be formed as formal objectives of your study.</a:t>
            </a:r>
            <a:br>
              <a:rPr lang="en-GB" sz="1700">
                <a:solidFill>
                  <a:schemeClr val="dk1"/>
                </a:solidFill>
              </a:rPr>
            </a:b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W</a:t>
            </a:r>
            <a:r>
              <a:rPr lang="en-GB" sz="1700">
                <a:solidFill>
                  <a:schemeClr val="dk1"/>
                </a:solidFill>
              </a:rPr>
              <a:t>hen writing aims, you first include some social background of your research, and then state your exact objective, such that there is a clear link between the problem and the solution your research offers.</a:t>
            </a:r>
            <a:endParaRPr sz="1700">
              <a:solidFill>
                <a:schemeClr val="dk1"/>
              </a:solidFill>
            </a:endParaRPr>
          </a:p>
          <a:p>
            <a:pPr indent="0" lvl="0" marL="0" rtl="0" algn="l">
              <a:lnSpc>
                <a:spcPct val="115000"/>
              </a:lnSpc>
              <a:spcBef>
                <a:spcPts val="0"/>
              </a:spcBef>
              <a:spcAft>
                <a:spcPts val="0"/>
              </a:spcAft>
              <a:buNone/>
            </a:pPr>
            <a:r>
              <a:t/>
            </a:r>
            <a:endParaRPr sz="1700">
              <a:solidFill>
                <a:srgbClr val="073763"/>
              </a:solidFill>
            </a:endParaRPr>
          </a:p>
          <a:p>
            <a:pPr indent="0" lvl="0" marL="457200" rtl="0" algn="l">
              <a:lnSpc>
                <a:spcPct val="115000"/>
              </a:lnSpc>
              <a:spcBef>
                <a:spcPts val="0"/>
              </a:spcBef>
              <a:spcAft>
                <a:spcPts val="0"/>
              </a:spcAft>
              <a:buNone/>
            </a:pPr>
            <a:r>
              <a:t/>
            </a:r>
            <a:endParaRPr sz="1700">
              <a:solidFill>
                <a:srgbClr val="073763"/>
              </a:solidFill>
            </a:endParaRPr>
          </a:p>
        </p:txBody>
      </p:sp>
      <p:sp>
        <p:nvSpPr>
          <p:cNvPr id="157" name="Google Shape;157;p16"/>
          <p:cNvSpPr txBox="1"/>
          <p:nvPr/>
        </p:nvSpPr>
        <p:spPr>
          <a:xfrm>
            <a:off x="3571738" y="791425"/>
            <a:ext cx="11466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Aims</a:t>
            </a:r>
            <a:endParaRPr sz="100">
              <a:solidFill>
                <a:srgbClr val="FFFFFF"/>
              </a:solidFill>
            </a:endParaRPr>
          </a:p>
        </p:txBody>
      </p:sp>
      <p:sp>
        <p:nvSpPr>
          <p:cNvPr id="158" name="Google Shape;158;p16"/>
          <p:cNvSpPr/>
          <p:nvPr/>
        </p:nvSpPr>
        <p:spPr>
          <a:xfrm rot="-6598088">
            <a:off x="2359748" y="105167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9" name="Google Shape;159;p16"/>
          <p:cNvPicPr preferRelativeResize="0"/>
          <p:nvPr/>
        </p:nvPicPr>
        <p:blipFill rotWithShape="1">
          <a:blip r:embed="rId3">
            <a:alphaModFix/>
          </a:blip>
          <a:srcRect b="0" l="0" r="24282" t="0"/>
          <a:stretch/>
        </p:blipFill>
        <p:spPr>
          <a:xfrm flipH="1" rot="-5742319">
            <a:off x="5762422" y="502705"/>
            <a:ext cx="870083" cy="499192"/>
          </a:xfrm>
          <a:prstGeom prst="rect">
            <a:avLst/>
          </a:prstGeom>
          <a:noFill/>
          <a:ln>
            <a:noFill/>
          </a:ln>
        </p:spPr>
      </p:pic>
      <p:pic>
        <p:nvPicPr>
          <p:cNvPr id="160" name="Google Shape;160;p16"/>
          <p:cNvPicPr preferRelativeResize="0"/>
          <p:nvPr/>
        </p:nvPicPr>
        <p:blipFill>
          <a:blip r:embed="rId4">
            <a:alphaModFix/>
          </a:blip>
          <a:stretch>
            <a:fillRect/>
          </a:stretch>
        </p:blipFill>
        <p:spPr>
          <a:xfrm rot="3788461">
            <a:off x="6545966" y="4342656"/>
            <a:ext cx="830519" cy="849963"/>
          </a:xfrm>
          <a:prstGeom prst="rect">
            <a:avLst/>
          </a:prstGeom>
          <a:noFill/>
          <a:ln>
            <a:noFill/>
          </a:ln>
        </p:spPr>
      </p:pic>
      <p:pic>
        <p:nvPicPr>
          <p:cNvPr id="161" name="Google Shape;161;p16"/>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7"/>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7"/>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169" name="Google Shape;169;p17"/>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0" name="Google Shape;170;p17"/>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171" name="Google Shape;171;p17"/>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172" name="Google Shape;172;p17"/>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173" name="Google Shape;173;p17"/>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174" name="Google Shape;174;p17"/>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177" name="Google Shape;177;p17"/>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8" name="Google Shape;178;p17"/>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179" name="Google Shape;179;p17"/>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0" name="Google Shape;180;p17"/>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181" name="Google Shape;181;p17"/>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182" name="Google Shape;182;p17"/>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183" name="Google Shape;183;p17"/>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184" name="Google Shape;184;p17"/>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185" name="Google Shape;185;p17"/>
          <p:cNvSpPr txBox="1"/>
          <p:nvPr/>
        </p:nvSpPr>
        <p:spPr>
          <a:xfrm>
            <a:off x="1024013" y="1554313"/>
            <a:ext cx="6828000" cy="255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700">
                <a:solidFill>
                  <a:schemeClr val="dk1"/>
                </a:solidFill>
              </a:rPr>
              <a:t>After aims, you ,must elaborate exact methods applied in the research</a:t>
            </a:r>
            <a:br>
              <a:rPr lang="en-GB" sz="1700">
                <a:solidFill>
                  <a:schemeClr val="dk1"/>
                </a:solidFill>
              </a:rPr>
            </a:br>
            <a:br>
              <a:rPr lang="en-GB" sz="1700">
                <a:solidFill>
                  <a:schemeClr val="dk1"/>
                </a:solidFill>
              </a:rPr>
            </a:br>
            <a:r>
              <a:rPr b="1" lang="en-GB" sz="1700">
                <a:solidFill>
                  <a:schemeClr val="dk1"/>
                </a:solidFill>
              </a:rPr>
              <a:t>Methods Should Include:</a:t>
            </a:r>
            <a:endParaRPr b="1" sz="1700">
              <a:solidFill>
                <a:schemeClr val="dk1"/>
              </a:solidFill>
            </a:endParaRPr>
          </a:p>
          <a:p>
            <a:pPr indent="0" lvl="0" marL="0" rtl="0" algn="ctr">
              <a:lnSpc>
                <a:spcPct val="115000"/>
              </a:lnSpc>
              <a:spcBef>
                <a:spcPts val="0"/>
              </a:spcBef>
              <a:spcAft>
                <a:spcPts val="0"/>
              </a:spcAft>
              <a:buNone/>
            </a:pPr>
            <a:r>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Research Philosophy</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Research Approach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Design &amp; Experiment</a:t>
            </a:r>
            <a:endParaRPr sz="1700">
              <a:solidFill>
                <a:schemeClr val="dk1"/>
              </a:solidFill>
            </a:endParaRPr>
          </a:p>
        </p:txBody>
      </p:sp>
      <p:sp>
        <p:nvSpPr>
          <p:cNvPr id="186" name="Google Shape;186;p17"/>
          <p:cNvSpPr txBox="1"/>
          <p:nvPr/>
        </p:nvSpPr>
        <p:spPr>
          <a:xfrm>
            <a:off x="3591749" y="735450"/>
            <a:ext cx="19605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Methods</a:t>
            </a:r>
            <a:endParaRPr sz="100">
              <a:solidFill>
                <a:srgbClr val="FFFFFF"/>
              </a:solidFill>
            </a:endParaRPr>
          </a:p>
        </p:txBody>
      </p:sp>
      <p:pic>
        <p:nvPicPr>
          <p:cNvPr id="187" name="Google Shape;187;p17"/>
          <p:cNvPicPr preferRelativeResize="0"/>
          <p:nvPr/>
        </p:nvPicPr>
        <p:blipFill>
          <a:blip r:embed="rId4">
            <a:alphaModFix/>
          </a:blip>
          <a:stretch>
            <a:fillRect/>
          </a:stretch>
        </p:blipFill>
        <p:spPr>
          <a:xfrm rot="3788461">
            <a:off x="6545966" y="4342656"/>
            <a:ext cx="830519" cy="849963"/>
          </a:xfrm>
          <a:prstGeom prst="rect">
            <a:avLst/>
          </a:prstGeom>
          <a:noFill/>
          <a:ln>
            <a:noFill/>
          </a:ln>
        </p:spPr>
      </p:pic>
      <p:pic>
        <p:nvPicPr>
          <p:cNvPr id="188" name="Google Shape;188;p17"/>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8"/>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8"/>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196" name="Google Shape;196;p18"/>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7" name="Google Shape;197;p18"/>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198" name="Google Shape;198;p18"/>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199" name="Google Shape;199;p18"/>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200" name="Google Shape;200;p18"/>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201" name="Google Shape;201;p18"/>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8"/>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8"/>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204" name="Google Shape;204;p18"/>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5" name="Google Shape;205;p18"/>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206" name="Google Shape;206;p18"/>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7" name="Google Shape;207;p18"/>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208" name="Google Shape;208;p18"/>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209" name="Google Shape;209;p18"/>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210" name="Google Shape;210;p18"/>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211" name="Google Shape;211;p18"/>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212" name="Google Shape;212;p18"/>
          <p:cNvSpPr txBox="1"/>
          <p:nvPr/>
        </p:nvSpPr>
        <p:spPr>
          <a:xfrm>
            <a:off x="1001363" y="1680513"/>
            <a:ext cx="6828000" cy="2247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700">
                <a:solidFill>
                  <a:schemeClr val="dk1"/>
                </a:solidFill>
              </a:rPr>
              <a:t>This section is usually written in past tense.</a:t>
            </a:r>
            <a:endParaRPr b="1" sz="1700">
              <a:solidFill>
                <a:schemeClr val="dk1"/>
              </a:solidFill>
            </a:endParaRPr>
          </a:p>
          <a:p>
            <a:pPr indent="0" lvl="0" marL="0" rtl="0" algn="ctr">
              <a:lnSpc>
                <a:spcPct val="115000"/>
              </a:lnSpc>
              <a:spcBef>
                <a:spcPts val="0"/>
              </a:spcBef>
              <a:spcAft>
                <a:spcPts val="0"/>
              </a:spcAft>
              <a:buNone/>
            </a:pPr>
            <a:r>
              <a:rPr b="1" lang="en-GB" sz="1700">
                <a:solidFill>
                  <a:schemeClr val="dk1"/>
                </a:solidFill>
              </a:rPr>
              <a:t> </a:t>
            </a:r>
            <a:endParaRPr b="1" sz="1700">
              <a:solidFill>
                <a:schemeClr val="dk1"/>
              </a:solidFill>
            </a:endParaRPr>
          </a:p>
          <a:p>
            <a:pPr indent="0" lvl="0" marL="0" rtl="0" algn="l">
              <a:lnSpc>
                <a:spcPct val="115000"/>
              </a:lnSpc>
              <a:spcBef>
                <a:spcPts val="0"/>
              </a:spcBef>
              <a:spcAft>
                <a:spcPts val="0"/>
              </a:spcAft>
              <a:buNone/>
            </a:pPr>
            <a:r>
              <a:rPr lang="en-GB" sz="1700">
                <a:solidFill>
                  <a:schemeClr val="dk1"/>
                </a:solidFill>
              </a:rPr>
              <a:t>For example, </a:t>
            </a:r>
            <a:endParaRPr sz="1700">
              <a:solidFill>
                <a:schemeClr val="dk1"/>
              </a:solidFill>
            </a:endParaRPr>
          </a:p>
          <a:p>
            <a:pPr indent="0" lvl="0" marL="0" rtl="0" algn="l">
              <a:lnSpc>
                <a:spcPct val="115000"/>
              </a:lnSpc>
              <a:spcBef>
                <a:spcPts val="0"/>
              </a:spcBef>
              <a:spcAft>
                <a:spcPts val="0"/>
              </a:spcAft>
              <a:buNone/>
            </a:pPr>
            <a:r>
              <a:t/>
            </a:r>
            <a:endParaRPr sz="1700">
              <a:solidFill>
                <a:schemeClr val="dk1"/>
              </a:solidFill>
            </a:endParaRPr>
          </a:p>
          <a:p>
            <a:pPr indent="0" lvl="0" marL="0" rtl="0" algn="l">
              <a:lnSpc>
                <a:spcPct val="115000"/>
              </a:lnSpc>
              <a:spcBef>
                <a:spcPts val="0"/>
              </a:spcBef>
              <a:spcAft>
                <a:spcPts val="0"/>
              </a:spcAft>
              <a:buNone/>
            </a:pPr>
            <a:r>
              <a:rPr b="1" lang="en-GB" sz="2550">
                <a:solidFill>
                  <a:srgbClr val="538135"/>
                </a:solidFill>
                <a:highlight>
                  <a:srgbClr val="FFFFFF"/>
                </a:highlight>
              </a:rPr>
              <a:t>✔ </a:t>
            </a:r>
            <a:r>
              <a:rPr lang="en-GB" sz="1700">
                <a:solidFill>
                  <a:schemeClr val="dk1"/>
                </a:solidFill>
              </a:rPr>
              <a:t>This study used SPSS statistical tool to analyse data</a:t>
            </a:r>
            <a:endParaRPr sz="1700">
              <a:solidFill>
                <a:schemeClr val="dk1"/>
              </a:solidFill>
            </a:endParaRPr>
          </a:p>
          <a:p>
            <a:pPr indent="0" lvl="0" marL="0" rtl="0" algn="l">
              <a:lnSpc>
                <a:spcPct val="115000"/>
              </a:lnSpc>
              <a:spcBef>
                <a:spcPts val="0"/>
              </a:spcBef>
              <a:spcAft>
                <a:spcPts val="0"/>
              </a:spcAft>
              <a:buNone/>
            </a:pPr>
            <a:r>
              <a:rPr lang="en-GB" sz="2650">
                <a:solidFill>
                  <a:srgbClr val="FF0000"/>
                </a:solidFill>
                <a:highlight>
                  <a:srgbClr val="FFFFFF"/>
                </a:highlight>
              </a:rPr>
              <a:t>✖ </a:t>
            </a:r>
            <a:r>
              <a:rPr lang="en-GB" sz="1700">
                <a:solidFill>
                  <a:schemeClr val="dk1"/>
                </a:solidFill>
              </a:rPr>
              <a:t>This study will use SPSS statistical tool to analyse data</a:t>
            </a:r>
            <a:endParaRPr sz="1700">
              <a:solidFill>
                <a:schemeClr val="dk1"/>
              </a:solidFill>
            </a:endParaRPr>
          </a:p>
        </p:txBody>
      </p:sp>
      <p:sp>
        <p:nvSpPr>
          <p:cNvPr id="213" name="Google Shape;213;p18"/>
          <p:cNvSpPr txBox="1"/>
          <p:nvPr/>
        </p:nvSpPr>
        <p:spPr>
          <a:xfrm>
            <a:off x="3591749" y="735450"/>
            <a:ext cx="19605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Methods</a:t>
            </a:r>
            <a:endParaRPr sz="100">
              <a:solidFill>
                <a:srgbClr val="FFFFFF"/>
              </a:solidFill>
            </a:endParaRPr>
          </a:p>
        </p:txBody>
      </p:sp>
      <p:sp>
        <p:nvSpPr>
          <p:cNvPr id="214" name="Google Shape;214;p18"/>
          <p:cNvSpPr/>
          <p:nvPr/>
        </p:nvSpPr>
        <p:spPr>
          <a:xfrm rot="-6598088">
            <a:off x="2327773" y="9837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5" name="Google Shape;215;p18"/>
          <p:cNvPicPr preferRelativeResize="0"/>
          <p:nvPr/>
        </p:nvPicPr>
        <p:blipFill>
          <a:blip r:embed="rId4">
            <a:alphaModFix/>
          </a:blip>
          <a:stretch>
            <a:fillRect/>
          </a:stretch>
        </p:blipFill>
        <p:spPr>
          <a:xfrm rot="3788461">
            <a:off x="6545966" y="4342656"/>
            <a:ext cx="830519" cy="849963"/>
          </a:xfrm>
          <a:prstGeom prst="rect">
            <a:avLst/>
          </a:prstGeom>
          <a:noFill/>
          <a:ln>
            <a:noFill/>
          </a:ln>
        </p:spPr>
      </p:pic>
      <p:pic>
        <p:nvPicPr>
          <p:cNvPr id="216" name="Google Shape;216;p18"/>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9"/>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9"/>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9"/>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224" name="Google Shape;224;p19"/>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5" name="Google Shape;225;p19"/>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226" name="Google Shape;226;p19"/>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227" name="Google Shape;227;p19"/>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228" name="Google Shape;228;p19"/>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229" name="Google Shape;229;p19"/>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9"/>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9"/>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232" name="Google Shape;232;p19"/>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3" name="Google Shape;233;p19"/>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234" name="Google Shape;234;p19"/>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5" name="Google Shape;235;p19"/>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236" name="Google Shape;236;p19"/>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237" name="Google Shape;237;p19"/>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238" name="Google Shape;238;p19"/>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239" name="Google Shape;239;p19"/>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240" name="Google Shape;240;p19"/>
          <p:cNvSpPr txBox="1"/>
          <p:nvPr/>
        </p:nvSpPr>
        <p:spPr>
          <a:xfrm>
            <a:off x="1001363" y="1801225"/>
            <a:ext cx="6828000" cy="19509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Now, you should summarise research results in a manner which highlight the most important aspect of the outcomes</a:t>
            </a:r>
            <a:endParaRPr sz="1700">
              <a:solidFill>
                <a:schemeClr val="dk1"/>
              </a:solidFill>
            </a:endParaRPr>
          </a:p>
          <a:p>
            <a:pPr indent="0" lvl="0" marL="0" rtl="0" algn="l">
              <a:lnSpc>
                <a:spcPct val="115000"/>
              </a:lnSpc>
              <a:spcBef>
                <a:spcPts val="0"/>
              </a:spcBef>
              <a:spcAft>
                <a:spcPts val="0"/>
              </a:spcAft>
              <a:buNone/>
            </a:pPr>
            <a:r>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It should be in 1-3 lines, and must be high precise in showing relationships and impacts</a:t>
            </a:r>
            <a:endParaRPr b="1" sz="1700">
              <a:solidFill>
                <a:schemeClr val="dk1"/>
              </a:solidFill>
            </a:endParaRPr>
          </a:p>
          <a:p>
            <a:pPr indent="0" lvl="0" marL="0" rtl="0" algn="l">
              <a:lnSpc>
                <a:spcPct val="115000"/>
              </a:lnSpc>
              <a:spcBef>
                <a:spcPts val="0"/>
              </a:spcBef>
              <a:spcAft>
                <a:spcPts val="0"/>
              </a:spcAft>
              <a:buNone/>
            </a:pPr>
            <a:r>
              <a:t/>
            </a:r>
            <a:endParaRPr b="1" sz="1700">
              <a:solidFill>
                <a:schemeClr val="dk1"/>
              </a:solidFill>
            </a:endParaRPr>
          </a:p>
        </p:txBody>
      </p:sp>
      <p:sp>
        <p:nvSpPr>
          <p:cNvPr id="241" name="Google Shape;241;p19"/>
          <p:cNvSpPr txBox="1"/>
          <p:nvPr/>
        </p:nvSpPr>
        <p:spPr>
          <a:xfrm>
            <a:off x="3591749" y="735450"/>
            <a:ext cx="19605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Results</a:t>
            </a:r>
            <a:endParaRPr sz="100">
              <a:solidFill>
                <a:srgbClr val="FFFFFF"/>
              </a:solidFill>
            </a:endParaRPr>
          </a:p>
        </p:txBody>
      </p:sp>
      <p:sp>
        <p:nvSpPr>
          <p:cNvPr id="242" name="Google Shape;242;p19"/>
          <p:cNvSpPr/>
          <p:nvPr/>
        </p:nvSpPr>
        <p:spPr>
          <a:xfrm rot="-6598088">
            <a:off x="2327773" y="9837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3" name="Google Shape;243;p19"/>
          <p:cNvPicPr preferRelativeResize="0"/>
          <p:nvPr/>
        </p:nvPicPr>
        <p:blipFill>
          <a:blip r:embed="rId4">
            <a:alphaModFix/>
          </a:blip>
          <a:stretch>
            <a:fillRect/>
          </a:stretch>
        </p:blipFill>
        <p:spPr>
          <a:xfrm rot="3788461">
            <a:off x="6545966" y="4342656"/>
            <a:ext cx="830519" cy="849963"/>
          </a:xfrm>
          <a:prstGeom prst="rect">
            <a:avLst/>
          </a:prstGeom>
          <a:noFill/>
          <a:ln>
            <a:noFill/>
          </a:ln>
        </p:spPr>
      </p:pic>
      <p:pic>
        <p:nvPicPr>
          <p:cNvPr id="244" name="Google Shape;244;p19"/>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0"/>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0"/>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0"/>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252" name="Google Shape;252;p20"/>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3" name="Google Shape;253;p20"/>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254" name="Google Shape;254;p20"/>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255" name="Google Shape;255;p20"/>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256" name="Google Shape;256;p20"/>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257" name="Google Shape;257;p20"/>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0"/>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0"/>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260" name="Google Shape;260;p20"/>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1" name="Google Shape;261;p20"/>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262" name="Google Shape;262;p20"/>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3" name="Google Shape;263;p20"/>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264" name="Google Shape;264;p20"/>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265" name="Google Shape;265;p20"/>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266" name="Google Shape;266;p20"/>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267" name="Google Shape;267;p20"/>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268" name="Google Shape;268;p20"/>
          <p:cNvSpPr txBox="1"/>
          <p:nvPr/>
        </p:nvSpPr>
        <p:spPr>
          <a:xfrm>
            <a:off x="1192734" y="2472050"/>
            <a:ext cx="4713000" cy="10482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Sum total of your research</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Include recommendations</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Be succinct</a:t>
            </a:r>
            <a:endParaRPr b="1" sz="1700">
              <a:solidFill>
                <a:schemeClr val="dk1"/>
              </a:solidFill>
            </a:endParaRPr>
          </a:p>
        </p:txBody>
      </p:sp>
      <p:sp>
        <p:nvSpPr>
          <p:cNvPr id="269" name="Google Shape;269;p20"/>
          <p:cNvSpPr txBox="1"/>
          <p:nvPr/>
        </p:nvSpPr>
        <p:spPr>
          <a:xfrm>
            <a:off x="3319125" y="667500"/>
            <a:ext cx="23019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Conclusion</a:t>
            </a:r>
            <a:endParaRPr sz="100">
              <a:solidFill>
                <a:srgbClr val="FFFFFF"/>
              </a:solidFill>
            </a:endParaRPr>
          </a:p>
        </p:txBody>
      </p:sp>
      <p:sp>
        <p:nvSpPr>
          <p:cNvPr id="270" name="Google Shape;270;p20"/>
          <p:cNvSpPr/>
          <p:nvPr/>
        </p:nvSpPr>
        <p:spPr>
          <a:xfrm rot="-6598088">
            <a:off x="2327773" y="9837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0"/>
          <p:cNvSpPr txBox="1"/>
          <p:nvPr/>
        </p:nvSpPr>
        <p:spPr>
          <a:xfrm>
            <a:off x="1192713" y="1554313"/>
            <a:ext cx="6554700" cy="74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700">
                <a:solidFill>
                  <a:schemeClr val="dk1"/>
                </a:solidFill>
              </a:rPr>
              <a:t>The conclusion is the sum total of your research. </a:t>
            </a:r>
            <a:r>
              <a:rPr lang="en-GB" sz="1700">
                <a:solidFill>
                  <a:schemeClr val="dk1"/>
                </a:solidFill>
              </a:rPr>
              <a:t>Conclusion</a:t>
            </a:r>
            <a:r>
              <a:rPr lang="en-GB" sz="1700">
                <a:solidFill>
                  <a:schemeClr val="dk1"/>
                </a:solidFill>
              </a:rPr>
              <a:t> must be, </a:t>
            </a:r>
            <a:endParaRPr b="1" sz="1700">
              <a:solidFill>
                <a:schemeClr val="dk1"/>
              </a:solidFill>
            </a:endParaRPr>
          </a:p>
        </p:txBody>
      </p:sp>
      <p:pic>
        <p:nvPicPr>
          <p:cNvPr id="272" name="Google Shape;272;p20"/>
          <p:cNvPicPr preferRelativeResize="0"/>
          <p:nvPr/>
        </p:nvPicPr>
        <p:blipFill>
          <a:blip r:embed="rId4">
            <a:alphaModFix/>
          </a:blip>
          <a:stretch>
            <a:fillRect/>
          </a:stretch>
        </p:blipFill>
        <p:spPr>
          <a:xfrm rot="3788461">
            <a:off x="6545966" y="4342656"/>
            <a:ext cx="830519" cy="849963"/>
          </a:xfrm>
          <a:prstGeom prst="rect">
            <a:avLst/>
          </a:prstGeom>
          <a:noFill/>
          <a:ln>
            <a:noFill/>
          </a:ln>
        </p:spPr>
      </p:pic>
      <p:pic>
        <p:nvPicPr>
          <p:cNvPr id="273" name="Google Shape;273;p20"/>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1"/>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1"/>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1"/>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281" name="Google Shape;281;p21"/>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2" name="Google Shape;282;p21"/>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283" name="Google Shape;283;p21"/>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284" name="Google Shape;284;p21"/>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285" name="Google Shape;285;p21"/>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286" name="Google Shape;286;p21"/>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1"/>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1"/>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289" name="Google Shape;289;p21"/>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0" name="Google Shape;290;p21"/>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291" name="Google Shape;291;p21"/>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2" name="Google Shape;292;p21"/>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293" name="Google Shape;293;p21"/>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294" name="Google Shape;294;p21"/>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295" name="Google Shape;295;p21"/>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296" name="Google Shape;296;p21"/>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297" name="Google Shape;297;p21"/>
          <p:cNvSpPr txBox="1"/>
          <p:nvPr/>
        </p:nvSpPr>
        <p:spPr>
          <a:xfrm>
            <a:off x="1299437" y="1947450"/>
            <a:ext cx="6300000" cy="134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700">
                <a:solidFill>
                  <a:schemeClr val="dk1"/>
                </a:solidFill>
              </a:rPr>
              <a:t>As a rule of thumb, you should write abstract in the very end of your thesis. This helps the author in identifying exactly which aspects are most important, and hence should be mentioned in the abstract</a:t>
            </a:r>
            <a:endParaRPr b="1" sz="1700">
              <a:solidFill>
                <a:schemeClr val="dk1"/>
              </a:solidFill>
            </a:endParaRPr>
          </a:p>
        </p:txBody>
      </p:sp>
      <p:sp>
        <p:nvSpPr>
          <p:cNvPr id="298" name="Google Shape;298;p21"/>
          <p:cNvSpPr txBox="1"/>
          <p:nvPr/>
        </p:nvSpPr>
        <p:spPr>
          <a:xfrm>
            <a:off x="3319125" y="667500"/>
            <a:ext cx="23019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Abstract</a:t>
            </a:r>
            <a:endParaRPr sz="100">
              <a:solidFill>
                <a:srgbClr val="FFFFFF"/>
              </a:solidFill>
            </a:endParaRPr>
          </a:p>
        </p:txBody>
      </p:sp>
      <p:sp>
        <p:nvSpPr>
          <p:cNvPr id="299" name="Google Shape;299;p21"/>
          <p:cNvSpPr/>
          <p:nvPr/>
        </p:nvSpPr>
        <p:spPr>
          <a:xfrm rot="-6598088">
            <a:off x="2327773" y="9837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0" name="Google Shape;300;p21"/>
          <p:cNvPicPr preferRelativeResize="0"/>
          <p:nvPr/>
        </p:nvPicPr>
        <p:blipFill>
          <a:blip r:embed="rId4">
            <a:alphaModFix/>
          </a:blip>
          <a:stretch>
            <a:fillRect/>
          </a:stretch>
        </p:blipFill>
        <p:spPr>
          <a:xfrm rot="3788461">
            <a:off x="6545966" y="4342656"/>
            <a:ext cx="830519" cy="849963"/>
          </a:xfrm>
          <a:prstGeom prst="rect">
            <a:avLst/>
          </a:prstGeom>
          <a:noFill/>
          <a:ln>
            <a:noFill/>
          </a:ln>
        </p:spPr>
      </p:pic>
      <p:pic>
        <p:nvPicPr>
          <p:cNvPr id="301" name="Google Shape;301;p21"/>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